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23"/>
  </p:notesMasterIdLst>
  <p:handoutMasterIdLst>
    <p:handoutMasterId r:id="rId24"/>
  </p:handoutMasterIdLst>
  <p:sldIdLst>
    <p:sldId id="262" r:id="rId6"/>
    <p:sldId id="644" r:id="rId7"/>
    <p:sldId id="726" r:id="rId8"/>
    <p:sldId id="759" r:id="rId9"/>
    <p:sldId id="760" r:id="rId10"/>
    <p:sldId id="761" r:id="rId11"/>
    <p:sldId id="762" r:id="rId12"/>
    <p:sldId id="763" r:id="rId13"/>
    <p:sldId id="766" r:id="rId14"/>
    <p:sldId id="764" r:id="rId15"/>
    <p:sldId id="765" r:id="rId16"/>
    <p:sldId id="767" r:id="rId17"/>
    <p:sldId id="768" r:id="rId18"/>
    <p:sldId id="758" r:id="rId19"/>
    <p:sldId id="769" r:id="rId20"/>
    <p:sldId id="757" r:id="rId21"/>
    <p:sldId id="756" r:id="rId22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FFFF"/>
    <a:srgbClr val="A7FEFF"/>
    <a:srgbClr val="D5FDA9"/>
    <a:srgbClr val="FFFD78"/>
    <a:srgbClr val="FFD8FF"/>
    <a:srgbClr val="00FF00"/>
    <a:srgbClr val="D5FC79"/>
    <a:srgbClr val="FFD7D6"/>
    <a:srgbClr val="73F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8" autoAdjust="0"/>
    <p:restoredTop sz="91085" autoAdjust="0"/>
  </p:normalViewPr>
  <p:slideViewPr>
    <p:cSldViewPr>
      <p:cViewPr>
        <p:scale>
          <a:sx n="76" d="100"/>
          <a:sy n="76" d="100"/>
        </p:scale>
        <p:origin x="1072" y="736"/>
      </p:cViewPr>
      <p:guideLst>
        <p:guide orient="horz" pos="1152"/>
        <p:guide pos="1824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0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7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13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4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FSM = Finite State Machine</a:t>
            </a:r>
          </a:p>
          <a:p>
            <a:r>
              <a:rPr lang="en-US" dirty="0" smtClean="0"/>
              <a:t>DNF = Disjunctive</a:t>
            </a:r>
            <a:r>
              <a:rPr lang="en-US" baseline="0" dirty="0" smtClean="0"/>
              <a:t> Normal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24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7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5862" y="762000"/>
            <a:ext cx="91440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Graph Coverage </a:t>
            </a: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for Design Elements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Inter-Procedural DU Pairs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5646739"/>
          </a:xfrm>
        </p:spPr>
        <p:txBody>
          <a:bodyPr>
            <a:normAutofit/>
          </a:bodyPr>
          <a:lstStyle/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To achieve confidence in the interfaces between integrated program units, variables defined in caller unit must be appropriately used in </a:t>
            </a:r>
            <a:r>
              <a:rPr lang="en-US" sz="2200" dirty="0" err="1" smtClean="0"/>
              <a:t>callee</a:t>
            </a:r>
            <a:r>
              <a:rPr lang="en-US" sz="2200" dirty="0" smtClean="0"/>
              <a:t>  </a:t>
            </a:r>
            <a:endParaRPr lang="en-US" sz="1800" dirty="0" smtClean="0"/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/>
              <a:t>For a variable </a:t>
            </a:r>
            <a:r>
              <a:rPr lang="en-US" sz="2200" i="1" dirty="0" smtClean="0"/>
              <a:t>x</a:t>
            </a:r>
            <a:r>
              <a:rPr lang="en-US" sz="2200" dirty="0" smtClean="0"/>
              <a:t> that expresses a coupling between caller and </a:t>
            </a:r>
            <a:r>
              <a:rPr lang="en-US" sz="2200" dirty="0" err="1" smtClean="0"/>
              <a:t>callee</a:t>
            </a:r>
            <a:endParaRPr lang="en-US" sz="2200" i="1" dirty="0" smtClean="0"/>
          </a:p>
          <a:p>
            <a:pPr marL="754063" lvl="2" indent="-274638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Last-</a:t>
            </a:r>
            <a:r>
              <a:rPr lang="en-US" sz="2200" dirty="0" err="1" smtClean="0">
                <a:solidFill>
                  <a:srgbClr val="FFFF00"/>
                </a:solidFill>
              </a:rPr>
              <a:t>def</a:t>
            </a:r>
            <a:r>
              <a:rPr lang="en-US" sz="2200" dirty="0" smtClean="0">
                <a:solidFill>
                  <a:srgbClr val="FFFF00"/>
                </a:solidFill>
              </a:rPr>
              <a:t> of x</a:t>
            </a:r>
          </a:p>
          <a:p>
            <a:pPr marL="1200150" lvl="3" indent="-257175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Set of locations (or nodes) that last define </a:t>
            </a:r>
            <a:r>
              <a:rPr lang="en-US" i="1" dirty="0" smtClean="0"/>
              <a:t>x</a:t>
            </a:r>
            <a:r>
              <a:rPr lang="en-US" dirty="0" smtClean="0"/>
              <a:t> (</a:t>
            </a:r>
            <a:r>
              <a:rPr lang="en-US" dirty="0" err="1" smtClean="0">
                <a:solidFill>
                  <a:srgbClr val="FFFF00"/>
                </a:solidFill>
              </a:rPr>
              <a:t>def</a:t>
            </a:r>
            <a:r>
              <a:rPr lang="en-US" dirty="0" smtClean="0">
                <a:solidFill>
                  <a:srgbClr val="FFFF00"/>
                </a:solidFill>
              </a:rPr>
              <a:t>-clear</a:t>
            </a:r>
            <a:r>
              <a:rPr lang="en-US" dirty="0" smtClean="0"/>
              <a:t>) in one of the units (caller or </a:t>
            </a:r>
            <a:r>
              <a:rPr lang="en-US" dirty="0" err="1" smtClean="0"/>
              <a:t>callee</a:t>
            </a:r>
            <a:r>
              <a:rPr lang="en-US" dirty="0" smtClean="0"/>
              <a:t>)</a:t>
            </a:r>
            <a:endParaRPr lang="en-US" dirty="0"/>
          </a:p>
          <a:p>
            <a:pPr marL="754063" lvl="3" indent="-292100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First-use</a:t>
            </a:r>
            <a:endParaRPr lang="en-US" sz="2200" dirty="0">
              <a:solidFill>
                <a:srgbClr val="FFFF00"/>
              </a:solidFill>
            </a:endParaRPr>
          </a:p>
          <a:p>
            <a:pPr marL="1200150" lvl="3" indent="-2921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Set of locations (or nodes) that first use </a:t>
            </a:r>
            <a:r>
              <a:rPr lang="en-US" i="1" dirty="0" smtClean="0"/>
              <a:t>x</a:t>
            </a:r>
            <a:r>
              <a:rPr lang="en-US" dirty="0" smtClean="0"/>
              <a:t> in the other unit (</a:t>
            </a:r>
            <a:r>
              <a:rPr lang="en-US" dirty="0" err="1">
                <a:solidFill>
                  <a:srgbClr val="FFFF00"/>
                </a:solidFill>
              </a:rPr>
              <a:t>def</a:t>
            </a:r>
            <a:r>
              <a:rPr lang="en-US" dirty="0">
                <a:solidFill>
                  <a:srgbClr val="FFFF00"/>
                </a:solidFill>
              </a:rPr>
              <a:t>-clear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use-clear</a:t>
            </a:r>
            <a:r>
              <a:rPr lang="en-US" dirty="0" smtClean="0"/>
              <a:t> path from the call site to the nodes)</a:t>
            </a:r>
          </a:p>
        </p:txBody>
      </p:sp>
    </p:spTree>
    <p:extLst>
      <p:ext uri="{BB962C8B-B14F-4D97-AF65-F5344CB8AC3E}">
        <p14:creationId xmlns:p14="http://schemas.microsoft.com/office/powerpoint/2010/main" val="3475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52400" y="1066800"/>
            <a:ext cx="4206240" cy="4596384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8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Inter-Procedural DU Pairs Example</a:t>
            </a:r>
            <a:endParaRPr lang="en-US" sz="360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1" y="1470458"/>
            <a:ext cx="2362200" cy="153888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F	   x = 14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	      </a:t>
            </a:r>
            <a:r>
              <a:rPr kumimoji="1" lang="en-US" altLang="zh-CN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  	   y = G(x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)</a:t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	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     </a:t>
            </a:r>
            <a:r>
              <a:rPr kumimoji="1" lang="en-US" altLang="zh-CN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 	   print(y)</a:t>
            </a:r>
            <a:endParaRPr kumimoji="1" lang="en-US" altLang="zh-CN" sz="1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MT Extra" pitchFamily="18" charset="2"/>
            </a:endParaRPr>
          </a:p>
        </p:txBody>
      </p:sp>
      <p:sp>
        <p:nvSpPr>
          <p:cNvPr id="24" name="AutoShape 16"/>
          <p:cNvSpPr>
            <a:spLocks/>
          </p:cNvSpPr>
          <p:nvPr/>
        </p:nvSpPr>
        <p:spPr bwMode="auto">
          <a:xfrm>
            <a:off x="3054096" y="2608603"/>
            <a:ext cx="1133856" cy="365760"/>
          </a:xfrm>
          <a:prstGeom prst="borderCallout1">
            <a:avLst>
              <a:gd name="adj1" fmla="val 45162"/>
              <a:gd name="adj2" fmla="val -2429"/>
              <a:gd name="adj3" fmla="val 44740"/>
              <a:gd name="adj4" fmla="val -4226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t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US" altLang="en-US" sz="18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irst-use</a:t>
            </a:r>
            <a:endParaRPr lang="en-US" altLang="en-US" sz="1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Content Placeholder 22"/>
          <p:cNvSpPr txBox="1">
            <a:spLocks/>
          </p:cNvSpPr>
          <p:nvPr/>
        </p:nvSpPr>
        <p:spPr>
          <a:xfrm>
            <a:off x="228600" y="1120745"/>
            <a:ext cx="1211034" cy="3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Caller</a:t>
            </a:r>
          </a:p>
        </p:txBody>
      </p:sp>
      <p:sp>
        <p:nvSpPr>
          <p:cNvPr id="33" name="Content Placeholder 22"/>
          <p:cNvSpPr txBox="1">
            <a:spLocks/>
          </p:cNvSpPr>
          <p:nvPr/>
        </p:nvSpPr>
        <p:spPr>
          <a:xfrm>
            <a:off x="228600" y="3603350"/>
            <a:ext cx="1211034" cy="3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err="1" smtClean="0">
                <a:solidFill>
                  <a:schemeClr val="tx1"/>
                </a:solidFill>
              </a:rPr>
              <a:t>Callee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304801" y="3971901"/>
            <a:ext cx="2362200" cy="1538883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G(a)    	   print(a)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 	     </a:t>
            </a:r>
            <a:r>
              <a:rPr kumimoji="1" lang="en-US" altLang="zh-CN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	   b = 42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	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    </a:t>
            </a:r>
            <a:r>
              <a:rPr kumimoji="1" lang="en-US" altLang="zh-CN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	   return(b)</a:t>
            </a:r>
            <a:endParaRPr kumimoji="1" lang="en-US" altLang="zh-CN" sz="1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  <a:sym typeface="MT Extra" pitchFamily="18" charset="2"/>
            </a:endParaRPr>
          </a:p>
        </p:txBody>
      </p:sp>
      <p:sp>
        <p:nvSpPr>
          <p:cNvPr id="35" name="Content Placeholder 22"/>
          <p:cNvSpPr txBox="1">
            <a:spLocks/>
          </p:cNvSpPr>
          <p:nvPr/>
        </p:nvSpPr>
        <p:spPr>
          <a:xfrm>
            <a:off x="389166" y="2462784"/>
            <a:ext cx="1211034" cy="3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smtClean="0">
                <a:solidFill>
                  <a:srgbClr val="C00000"/>
                </a:solidFill>
              </a:rPr>
              <a:t>DU pair</a:t>
            </a:r>
          </a:p>
        </p:txBody>
      </p:sp>
      <p:sp>
        <p:nvSpPr>
          <p:cNvPr id="36" name="Content Placeholder 22"/>
          <p:cNvSpPr txBox="1">
            <a:spLocks/>
          </p:cNvSpPr>
          <p:nvPr/>
        </p:nvSpPr>
        <p:spPr>
          <a:xfrm>
            <a:off x="389166" y="4513872"/>
            <a:ext cx="1211034" cy="3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 smtClean="0">
                <a:solidFill>
                  <a:srgbClr val="C00000"/>
                </a:solidFill>
              </a:rPr>
              <a:t>DU pair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685799" y="1670304"/>
            <a:ext cx="1600200" cy="2395728"/>
          </a:xfrm>
          <a:custGeom>
            <a:avLst/>
            <a:gdLst>
              <a:gd name="connsiteX0" fmla="*/ 915213 w 1795108"/>
              <a:gd name="connsiteY0" fmla="*/ 0 h 2553418"/>
              <a:gd name="connsiteX1" fmla="*/ 813 w 1795108"/>
              <a:gd name="connsiteY1" fmla="*/ 948905 h 2553418"/>
              <a:gd name="connsiteX2" fmla="*/ 1053236 w 1795108"/>
              <a:gd name="connsiteY2" fmla="*/ 2053086 h 2553418"/>
              <a:gd name="connsiteX3" fmla="*/ 1795108 w 1795108"/>
              <a:gd name="connsiteY3" fmla="*/ 2553418 h 255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5108" h="2553418">
                <a:moveTo>
                  <a:pt x="915213" y="0"/>
                </a:moveTo>
                <a:cubicBezTo>
                  <a:pt x="446511" y="303362"/>
                  <a:pt x="-22191" y="606724"/>
                  <a:pt x="813" y="948905"/>
                </a:cubicBezTo>
                <a:cubicBezTo>
                  <a:pt x="23817" y="1291086"/>
                  <a:pt x="754187" y="1785667"/>
                  <a:pt x="1053236" y="2053086"/>
                </a:cubicBezTo>
                <a:cubicBezTo>
                  <a:pt x="1352285" y="2320505"/>
                  <a:pt x="1795108" y="2553418"/>
                  <a:pt x="1795108" y="2553418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Freeform 20"/>
          <p:cNvSpPr/>
          <p:nvPr/>
        </p:nvSpPr>
        <p:spPr bwMode="auto">
          <a:xfrm>
            <a:off x="1151873" y="2940515"/>
            <a:ext cx="1024128" cy="1810512"/>
          </a:xfrm>
          <a:custGeom>
            <a:avLst/>
            <a:gdLst>
              <a:gd name="connsiteX0" fmla="*/ 527402 w 1390044"/>
              <a:gd name="connsiteY0" fmla="*/ 1897811 h 1897811"/>
              <a:gd name="connsiteX1" fmla="*/ 44323 w 1390044"/>
              <a:gd name="connsiteY1" fmla="*/ 1725283 h 1897811"/>
              <a:gd name="connsiteX2" fmla="*/ 96082 w 1390044"/>
              <a:gd name="connsiteY2" fmla="*/ 966159 h 1897811"/>
              <a:gd name="connsiteX3" fmla="*/ 699931 w 1390044"/>
              <a:gd name="connsiteY3" fmla="*/ 465827 h 1897811"/>
              <a:gd name="connsiteX4" fmla="*/ 1390044 w 1390044"/>
              <a:gd name="connsiteY4" fmla="*/ 0 h 189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0044" h="1897811">
                <a:moveTo>
                  <a:pt x="527402" y="1897811"/>
                </a:moveTo>
                <a:cubicBezTo>
                  <a:pt x="321806" y="1889184"/>
                  <a:pt x="116210" y="1880558"/>
                  <a:pt x="44323" y="1725283"/>
                </a:cubicBezTo>
                <a:cubicBezTo>
                  <a:pt x="-27564" y="1570008"/>
                  <a:pt x="-13186" y="1176068"/>
                  <a:pt x="96082" y="966159"/>
                </a:cubicBezTo>
                <a:cubicBezTo>
                  <a:pt x="205350" y="756250"/>
                  <a:pt x="484271" y="626854"/>
                  <a:pt x="699931" y="465827"/>
                </a:cubicBezTo>
                <a:cubicBezTo>
                  <a:pt x="915591" y="304800"/>
                  <a:pt x="1152817" y="152400"/>
                  <a:pt x="1390044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round/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AutoShape 16"/>
          <p:cNvSpPr>
            <a:spLocks/>
          </p:cNvSpPr>
          <p:nvPr/>
        </p:nvSpPr>
        <p:spPr bwMode="auto">
          <a:xfrm>
            <a:off x="3054096" y="1478554"/>
            <a:ext cx="1133856" cy="365760"/>
          </a:xfrm>
          <a:prstGeom prst="borderCallout1">
            <a:avLst>
              <a:gd name="adj1" fmla="val 45162"/>
              <a:gd name="adj2" fmla="val -2429"/>
              <a:gd name="adj3" fmla="val 44740"/>
              <a:gd name="adj4" fmla="val -4083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t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last-</a:t>
            </a:r>
            <a:r>
              <a:rPr lang="en-US" altLang="en-US" sz="1800" b="0" dirty="0" err="1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def</a:t>
            </a:r>
            <a:endParaRPr lang="en-US" altLang="en-US" sz="1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AutoShape 16"/>
          <p:cNvSpPr>
            <a:spLocks/>
          </p:cNvSpPr>
          <p:nvPr/>
        </p:nvSpPr>
        <p:spPr bwMode="auto">
          <a:xfrm>
            <a:off x="3054096" y="2036064"/>
            <a:ext cx="1133856" cy="365760"/>
          </a:xfrm>
          <a:prstGeom prst="borderCallout1">
            <a:avLst>
              <a:gd name="adj1" fmla="val 45162"/>
              <a:gd name="adj2" fmla="val -2429"/>
              <a:gd name="adj3" fmla="val 44740"/>
              <a:gd name="adj4" fmla="val -4083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t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</a:t>
            </a:r>
            <a:r>
              <a:rPr lang="en-US" altLang="en-US" sz="18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all site</a:t>
            </a:r>
            <a:endParaRPr lang="en-US" altLang="en-US" sz="1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2" name="AutoShape 16"/>
          <p:cNvSpPr>
            <a:spLocks/>
          </p:cNvSpPr>
          <p:nvPr/>
        </p:nvSpPr>
        <p:spPr bwMode="auto">
          <a:xfrm>
            <a:off x="3054096" y="4540920"/>
            <a:ext cx="1133856" cy="365760"/>
          </a:xfrm>
          <a:prstGeom prst="borderCallout1">
            <a:avLst>
              <a:gd name="adj1" fmla="val 45162"/>
              <a:gd name="adj2" fmla="val -2429"/>
              <a:gd name="adj3" fmla="val 44740"/>
              <a:gd name="adj4" fmla="val -4226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t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last-</a:t>
            </a:r>
            <a:r>
              <a:rPr lang="en-US" altLang="en-US" sz="1800" b="0" dirty="0" err="1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def</a:t>
            </a:r>
            <a:endParaRPr lang="en-US" altLang="en-US" sz="1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3" name="AutoShape 16"/>
          <p:cNvSpPr>
            <a:spLocks/>
          </p:cNvSpPr>
          <p:nvPr/>
        </p:nvSpPr>
        <p:spPr bwMode="auto">
          <a:xfrm>
            <a:off x="3054096" y="3968381"/>
            <a:ext cx="1133856" cy="365760"/>
          </a:xfrm>
          <a:prstGeom prst="borderCallout1">
            <a:avLst>
              <a:gd name="adj1" fmla="val 45162"/>
              <a:gd name="adj2" fmla="val -2429"/>
              <a:gd name="adj3" fmla="val 44740"/>
              <a:gd name="adj4" fmla="val -4083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t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1800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first-use</a:t>
            </a:r>
            <a:endParaRPr lang="en-US" altLang="en-US" sz="1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4" name="Content Placeholder 22"/>
          <p:cNvSpPr txBox="1">
            <a:spLocks/>
          </p:cNvSpPr>
          <p:nvPr/>
        </p:nvSpPr>
        <p:spPr>
          <a:xfrm>
            <a:off x="4480560" y="990600"/>
            <a:ext cx="4548595" cy="2438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rgbClr val="FFFF00"/>
                </a:solidFill>
              </a:rPr>
              <a:t>Parameter coupling</a:t>
            </a:r>
          </a:p>
          <a:p>
            <a:pPr marL="358775" lvl="1" indent="-342900" fontAlgn="auto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FFFF00"/>
                </a:solidFill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</a:rPr>
              <a:t>ast-</a:t>
            </a:r>
            <a:r>
              <a:rPr lang="en-US" sz="1800" b="0" dirty="0" err="1" smtClean="0">
                <a:solidFill>
                  <a:srgbClr val="FFFF00"/>
                </a:solidFill>
              </a:rPr>
              <a:t>def</a:t>
            </a:r>
            <a:r>
              <a:rPr lang="en-US" sz="1800" b="0" dirty="0" smtClean="0">
                <a:solidFill>
                  <a:srgbClr val="FFFF00"/>
                </a:solidFill>
              </a:rPr>
              <a:t> of </a:t>
            </a:r>
            <a:r>
              <a:rPr lang="en-US" sz="1800" b="0" i="1" dirty="0" smtClean="0">
                <a:solidFill>
                  <a:srgbClr val="FFFF00"/>
                </a:solidFill>
              </a:rPr>
              <a:t>x</a:t>
            </a:r>
            <a:r>
              <a:rPr lang="en-US" sz="1800" b="0" dirty="0" smtClean="0"/>
              <a:t>: set of locations in caller that last define a call parameter </a:t>
            </a:r>
            <a:r>
              <a:rPr lang="en-US" sz="1800" b="0" i="1" dirty="0" smtClean="0"/>
              <a:t>x</a:t>
            </a:r>
            <a:r>
              <a:rPr lang="en-US" sz="1800" b="0" dirty="0" smtClean="0"/>
              <a:t> just before the call site</a:t>
            </a:r>
          </a:p>
          <a:p>
            <a:pPr marL="358775" lvl="1" indent="-3429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FF00"/>
                </a:solidFill>
              </a:rPr>
              <a:t>first-use </a:t>
            </a:r>
            <a:r>
              <a:rPr lang="en-US" sz="1800" b="0" dirty="0">
                <a:solidFill>
                  <a:srgbClr val="FFFF00"/>
                </a:solidFill>
              </a:rPr>
              <a:t>of </a:t>
            </a:r>
            <a:r>
              <a:rPr lang="en-US" sz="1800" b="0" i="1" dirty="0">
                <a:solidFill>
                  <a:srgbClr val="FFFF00"/>
                </a:solidFill>
              </a:rPr>
              <a:t>x</a:t>
            </a:r>
            <a:r>
              <a:rPr lang="en-US" sz="1800" b="0" dirty="0"/>
              <a:t>: set of locations in </a:t>
            </a:r>
            <a:r>
              <a:rPr lang="en-US" sz="1800" b="0" dirty="0" err="1" smtClean="0"/>
              <a:t>callee</a:t>
            </a:r>
            <a:r>
              <a:rPr lang="en-US" sz="1800" b="0" dirty="0" smtClean="0"/>
              <a:t> </a:t>
            </a:r>
            <a:r>
              <a:rPr lang="en-US" sz="1800" b="0" dirty="0"/>
              <a:t>that </a:t>
            </a:r>
            <a:r>
              <a:rPr lang="en-US" sz="1800" b="0" dirty="0" smtClean="0"/>
              <a:t>first use a parameter </a:t>
            </a:r>
            <a:r>
              <a:rPr lang="en-US" sz="1800" b="0" i="1" dirty="0" smtClean="0"/>
              <a:t>a</a:t>
            </a:r>
            <a:r>
              <a:rPr lang="en-US" sz="1800" b="0" dirty="0" smtClean="0"/>
              <a:t> after the entry point</a:t>
            </a:r>
            <a:endParaRPr lang="en-US" sz="1800" b="0" dirty="0"/>
          </a:p>
          <a:p>
            <a:pPr marL="358775" lvl="1" indent="-3429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endParaRPr lang="en-US" sz="1800" b="0" dirty="0" smtClean="0"/>
          </a:p>
        </p:txBody>
      </p:sp>
      <p:sp>
        <p:nvSpPr>
          <p:cNvPr id="45" name="Content Placeholder 22"/>
          <p:cNvSpPr txBox="1">
            <a:spLocks/>
          </p:cNvSpPr>
          <p:nvPr/>
        </p:nvSpPr>
        <p:spPr>
          <a:xfrm>
            <a:off x="4480560" y="3581401"/>
            <a:ext cx="4548595" cy="205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rgbClr val="FFFF00"/>
                </a:solidFill>
              </a:rPr>
              <a:t>Return value coupling</a:t>
            </a:r>
          </a:p>
          <a:p>
            <a:pPr marL="358775" lvl="1" indent="-342900" fontAlgn="auto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FFFF00"/>
                </a:solidFill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</a:rPr>
              <a:t>ast-</a:t>
            </a:r>
            <a:r>
              <a:rPr lang="en-US" sz="1800" b="0" dirty="0" err="1" smtClean="0">
                <a:solidFill>
                  <a:srgbClr val="FFFF00"/>
                </a:solidFill>
              </a:rPr>
              <a:t>def</a:t>
            </a:r>
            <a:r>
              <a:rPr lang="en-US" sz="1800" b="0" dirty="0" smtClean="0">
                <a:solidFill>
                  <a:srgbClr val="FFFF00"/>
                </a:solidFill>
              </a:rPr>
              <a:t> of </a:t>
            </a:r>
            <a:r>
              <a:rPr lang="en-US" sz="1800" b="0" i="1" dirty="0">
                <a:solidFill>
                  <a:srgbClr val="FFFF00"/>
                </a:solidFill>
              </a:rPr>
              <a:t>b</a:t>
            </a:r>
            <a:r>
              <a:rPr lang="en-US" sz="1800" b="0" dirty="0" smtClean="0"/>
              <a:t>: set of locations in </a:t>
            </a:r>
            <a:r>
              <a:rPr lang="en-US" sz="1800" b="0" dirty="0" err="1" smtClean="0"/>
              <a:t>callee</a:t>
            </a:r>
            <a:r>
              <a:rPr lang="en-US" sz="1800" b="0" dirty="0" smtClean="0"/>
              <a:t> that last define return result</a:t>
            </a:r>
          </a:p>
          <a:p>
            <a:pPr marL="358775" lvl="1" indent="-3429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FF00"/>
                </a:solidFill>
              </a:rPr>
              <a:t>first-use </a:t>
            </a:r>
            <a:r>
              <a:rPr lang="en-US" sz="1800" b="0" dirty="0">
                <a:solidFill>
                  <a:srgbClr val="FFFF00"/>
                </a:solidFill>
              </a:rPr>
              <a:t>of </a:t>
            </a:r>
            <a:r>
              <a:rPr lang="en-US" sz="1800" b="0" i="1" dirty="0" smtClean="0">
                <a:solidFill>
                  <a:srgbClr val="FFFF00"/>
                </a:solidFill>
              </a:rPr>
              <a:t>b</a:t>
            </a:r>
            <a:r>
              <a:rPr lang="en-US" sz="1800" b="0" dirty="0" smtClean="0"/>
              <a:t>: </a:t>
            </a:r>
            <a:r>
              <a:rPr lang="en-US" sz="1800" b="0" dirty="0"/>
              <a:t>set of locations in </a:t>
            </a:r>
            <a:r>
              <a:rPr lang="en-US" sz="1800" b="0" dirty="0" smtClean="0"/>
              <a:t>caller </a:t>
            </a:r>
            <a:r>
              <a:rPr lang="en-US" sz="1800" b="0" dirty="0"/>
              <a:t>that </a:t>
            </a:r>
            <a:r>
              <a:rPr lang="en-US" sz="1800" b="0" dirty="0" smtClean="0"/>
              <a:t>first use the result of the call after the call site</a:t>
            </a:r>
          </a:p>
        </p:txBody>
      </p:sp>
      <p:sp>
        <p:nvSpPr>
          <p:cNvPr id="46" name="Content Placeholder 22"/>
          <p:cNvSpPr txBox="1">
            <a:spLocks/>
          </p:cNvSpPr>
          <p:nvPr/>
        </p:nvSpPr>
        <p:spPr>
          <a:xfrm>
            <a:off x="838200" y="5889222"/>
            <a:ext cx="7399566" cy="359178"/>
          </a:xfrm>
          <a:prstGeom prst="rect">
            <a:avLst/>
          </a:prstGeom>
          <a:solidFill>
            <a:srgbClr val="000099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 smtClean="0">
                <a:solidFill>
                  <a:srgbClr val="FFFF00"/>
                </a:solidFill>
              </a:rPr>
              <a:t>last-</a:t>
            </a:r>
            <a:r>
              <a:rPr lang="en-US" sz="2000" b="0" dirty="0" err="1" smtClean="0">
                <a:solidFill>
                  <a:srgbClr val="FFFF00"/>
                </a:solidFill>
              </a:rPr>
              <a:t>defs</a:t>
            </a:r>
            <a:r>
              <a:rPr lang="en-US" sz="2000" b="0" dirty="0" smtClean="0">
                <a:solidFill>
                  <a:srgbClr val="FFFF00"/>
                </a:solidFill>
              </a:rPr>
              <a:t> and first-uses define coupling du-pairs</a:t>
            </a:r>
          </a:p>
        </p:txBody>
      </p:sp>
    </p:spTree>
    <p:extLst>
      <p:ext uri="{BB962C8B-B14F-4D97-AF65-F5344CB8AC3E}">
        <p14:creationId xmlns:p14="http://schemas.microsoft.com/office/powerpoint/2010/main" val="207693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/>
      <p:bldP spid="36" grpId="0"/>
      <p:bldP spid="16" grpId="0" animBg="1"/>
      <p:bldP spid="21" grpId="0" animBg="1"/>
      <p:bldP spid="39" grpId="0" animBg="1"/>
      <p:bldP spid="40" grpId="0" animBg="1"/>
      <p:bldP spid="42" grpId="0" animBg="1"/>
      <p:bldP spid="43" grpId="0" animBg="1"/>
      <p:bldP spid="44" grpId="0" build="allAtOnce"/>
      <p:bldP spid="45" grpId="0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28600" y="990600"/>
            <a:ext cx="8686800" cy="54864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Inter-Procedural DU Pairs Example</a:t>
            </a:r>
            <a:endParaRPr lang="en-US" sz="3600" dirty="0"/>
          </a:p>
        </p:txBody>
      </p:sp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5398168" y="4133671"/>
            <a:ext cx="2069432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30"/>
              </a:spcBef>
            </a:pPr>
            <a:r>
              <a:rPr kumimoji="1" lang="en-US" altLang="zh-CN" sz="1800" b="0" u="sng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Last </a:t>
            </a:r>
            <a:r>
              <a:rPr kumimoji="1" lang="en-US" altLang="zh-CN" sz="1800" b="0" u="sng" dirty="0" err="1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Defs</a:t>
            </a:r>
            <a:r>
              <a:rPr kumimoji="1" lang="en-US" altLang="zh-CN" sz="1800" b="0" u="sng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kumimoji="1" lang="en-US" altLang="zh-CN" sz="1800" b="0" u="sng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2, 3</a:t>
            </a:r>
          </a:p>
          <a:p>
            <a:pPr algn="ctr" eaLnBrk="1" hangingPunct="1">
              <a:spcBef>
                <a:spcPts val="30"/>
              </a:spcBef>
            </a:pPr>
            <a:r>
              <a:rPr kumimoji="1" lang="en-US" altLang="zh-CN" sz="1800" b="0" u="sng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First Uses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11, 12</a:t>
            </a:r>
          </a:p>
        </p:txBody>
      </p:sp>
      <p:sp>
        <p:nvSpPr>
          <p:cNvPr id="77" name="Text Box 69"/>
          <p:cNvSpPr txBox="1">
            <a:spLocks noChangeArrowheads="1"/>
          </p:cNvSpPr>
          <p:nvPr/>
        </p:nvSpPr>
        <p:spPr bwMode="auto">
          <a:xfrm>
            <a:off x="1002952" y="4615308"/>
            <a:ext cx="2512475" cy="15286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ts val="50"/>
              </a:spcBef>
            </a:pPr>
            <a:r>
              <a:rPr kumimoji="1" lang="en-US" altLang="zh-CN" sz="1800" b="0" u="sng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Coupling DU Pairs</a:t>
            </a:r>
          </a:p>
          <a:p>
            <a:pPr algn="l" eaLnBrk="1" hangingPunct="1">
              <a:spcBef>
                <a:spcPts val="50"/>
              </a:spcBef>
            </a:pP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(A, x, 2)—(B, y, 11)</a:t>
            </a:r>
          </a:p>
          <a:p>
            <a:pPr algn="l" eaLnBrk="1" hangingPunct="1">
              <a:spcBef>
                <a:spcPts val="50"/>
              </a:spcBef>
            </a:pP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(A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x, 2)—(B, y, 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12)</a:t>
            </a:r>
            <a:endParaRPr kumimoji="1" lang="en-US" altLang="zh-CN" sz="1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l" eaLnBrk="1" hangingPunct="1">
              <a:spcBef>
                <a:spcPts val="50"/>
              </a:spcBef>
            </a:pP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(A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x, 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3)—(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B, y, 11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pPr algn="l" eaLnBrk="1" hangingPunct="1">
              <a:spcBef>
                <a:spcPts val="50"/>
              </a:spcBef>
            </a:pP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(A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x, 3)—(B, y, </a:t>
            </a:r>
            <a:r>
              <a:rPr kumimoji="1" lang="en-US" altLang="zh-CN" sz="18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12)</a:t>
            </a:r>
            <a:endParaRPr kumimoji="1" lang="en-US" altLang="zh-CN" sz="18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762000" y="990600"/>
            <a:ext cx="3009354" cy="3414252"/>
            <a:chOff x="762000" y="990600"/>
            <a:chExt cx="3009354" cy="3414252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255776" y="1521025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x</a:t>
              </a: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 = 5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1255776" y="2270931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x = 4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255776" y="3871131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B(x)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322575" y="3097463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x = 3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cxnSp>
          <p:nvCxnSpPr>
            <p:cNvPr id="4" name="Straight Arrow Connector 3"/>
            <p:cNvCxnSpPr>
              <a:stCxn id="6" idx="2"/>
              <a:endCxn id="17" idx="0"/>
            </p:cNvCxnSpPr>
            <p:nvPr/>
          </p:nvCxnSpPr>
          <p:spPr>
            <a:xfrm>
              <a:off x="1804416" y="1890357"/>
              <a:ext cx="0" cy="38057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7" idx="2"/>
              <a:endCxn id="18" idx="0"/>
            </p:cNvCxnSpPr>
            <p:nvPr/>
          </p:nvCxnSpPr>
          <p:spPr>
            <a:xfrm>
              <a:off x="1804416" y="2640263"/>
              <a:ext cx="0" cy="12308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9" idx="0"/>
            </p:cNvCxnSpPr>
            <p:nvPr/>
          </p:nvCxnSpPr>
          <p:spPr>
            <a:xfrm>
              <a:off x="2170175" y="2640263"/>
              <a:ext cx="701040" cy="457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2"/>
            </p:cNvCxnSpPr>
            <p:nvPr/>
          </p:nvCxnSpPr>
          <p:spPr>
            <a:xfrm flipH="1">
              <a:off x="2170175" y="3466795"/>
              <a:ext cx="701040" cy="40365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838200" y="2270931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2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838200" y="1518995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1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59" name="Text Box 4"/>
            <p:cNvSpPr txBox="1">
              <a:spLocks noChangeArrowheads="1"/>
            </p:cNvSpPr>
            <p:nvPr/>
          </p:nvSpPr>
          <p:spPr bwMode="auto">
            <a:xfrm>
              <a:off x="838200" y="3875444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4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60" name="Text Box 4"/>
            <p:cNvSpPr txBox="1">
              <a:spLocks noChangeArrowheads="1"/>
            </p:cNvSpPr>
            <p:nvPr/>
          </p:nvSpPr>
          <p:spPr bwMode="auto">
            <a:xfrm>
              <a:off x="1898904" y="3099067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3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762000" y="1338072"/>
              <a:ext cx="2937811" cy="306678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0" name="Content Placeholder 22"/>
            <p:cNvSpPr txBox="1">
              <a:spLocks/>
            </p:cNvSpPr>
            <p:nvPr/>
          </p:nvSpPr>
          <p:spPr>
            <a:xfrm>
              <a:off x="2560320" y="990600"/>
              <a:ext cx="1211034" cy="3497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smtClean="0">
                  <a:solidFill>
                    <a:schemeClr val="tx1"/>
                  </a:solidFill>
                </a:rPr>
                <a:t>Caller A</a:t>
              </a:r>
              <a:endParaRPr lang="en-US" sz="2000" b="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407350" y="1399031"/>
            <a:ext cx="4050850" cy="2609088"/>
            <a:chOff x="4407350" y="1399031"/>
            <a:chExt cx="4050850" cy="2609088"/>
          </a:xfrm>
        </p:grpSpPr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5911798" y="1902870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B(</a:t>
              </a:r>
              <a:r>
                <a:rPr kumimoji="1" lang="en-US" altLang="zh-CN" sz="18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int</a:t>
              </a: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 y)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43" name="Text Box 4"/>
            <p:cNvSpPr txBox="1">
              <a:spLocks noChangeArrowheads="1"/>
            </p:cNvSpPr>
            <p:nvPr/>
          </p:nvSpPr>
          <p:spPr bwMode="auto">
            <a:xfrm>
              <a:off x="6978597" y="2729402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T = y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cxnSp>
          <p:nvCxnSpPr>
            <p:cNvPr id="45" name="Straight Arrow Connector 44"/>
            <p:cNvCxnSpPr>
              <a:endCxn id="43" idx="0"/>
            </p:cNvCxnSpPr>
            <p:nvPr/>
          </p:nvCxnSpPr>
          <p:spPr>
            <a:xfrm>
              <a:off x="6826197" y="2272202"/>
              <a:ext cx="701040" cy="4572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3" idx="2"/>
            </p:cNvCxnSpPr>
            <p:nvPr/>
          </p:nvCxnSpPr>
          <p:spPr>
            <a:xfrm flipH="1">
              <a:off x="6826197" y="3098734"/>
              <a:ext cx="701040" cy="40365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 Box 4"/>
            <p:cNvSpPr txBox="1">
              <a:spLocks noChangeArrowheads="1"/>
            </p:cNvSpPr>
            <p:nvPr/>
          </p:nvSpPr>
          <p:spPr bwMode="auto">
            <a:xfrm>
              <a:off x="4925510" y="2729402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Z = y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cxnSp>
          <p:nvCxnSpPr>
            <p:cNvPr id="49" name="Straight Arrow Connector 48"/>
            <p:cNvCxnSpPr>
              <a:endCxn id="48" idx="0"/>
            </p:cNvCxnSpPr>
            <p:nvPr/>
          </p:nvCxnSpPr>
          <p:spPr>
            <a:xfrm flipH="1">
              <a:off x="5474150" y="2270476"/>
              <a:ext cx="701040" cy="4589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8" idx="2"/>
            </p:cNvCxnSpPr>
            <p:nvPr/>
          </p:nvCxnSpPr>
          <p:spPr>
            <a:xfrm>
              <a:off x="5474150" y="3098734"/>
              <a:ext cx="666247" cy="40365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5911798" y="3490131"/>
              <a:ext cx="1097280" cy="369332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Print(y)</a:t>
              </a:r>
              <a:endParaRPr kumimoji="1" lang="en-US" altLang="zh-CN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61" name="Text Box 4"/>
            <p:cNvSpPr txBox="1">
              <a:spLocks noChangeArrowheads="1"/>
            </p:cNvSpPr>
            <p:nvPr/>
          </p:nvSpPr>
          <p:spPr bwMode="auto">
            <a:xfrm>
              <a:off x="5471102" y="1911791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10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62" name="Text Box 4"/>
            <p:cNvSpPr txBox="1">
              <a:spLocks noChangeArrowheads="1"/>
            </p:cNvSpPr>
            <p:nvPr/>
          </p:nvSpPr>
          <p:spPr bwMode="auto">
            <a:xfrm>
              <a:off x="4483550" y="2739927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11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63" name="Text Box 4"/>
            <p:cNvSpPr txBox="1">
              <a:spLocks noChangeArrowheads="1"/>
            </p:cNvSpPr>
            <p:nvPr/>
          </p:nvSpPr>
          <p:spPr bwMode="auto">
            <a:xfrm>
              <a:off x="6523525" y="2739927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12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64" name="Text Box 4"/>
            <p:cNvSpPr txBox="1">
              <a:spLocks noChangeArrowheads="1"/>
            </p:cNvSpPr>
            <p:nvPr/>
          </p:nvSpPr>
          <p:spPr bwMode="auto">
            <a:xfrm>
              <a:off x="5466962" y="3499052"/>
              <a:ext cx="5187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  <a:sym typeface="MT Extra" pitchFamily="18" charset="2"/>
                </a:rPr>
                <a:t>13</a:t>
              </a:r>
              <a:endParaRPr kumimoji="1" lang="en-US" altLang="zh-CN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4407350" y="1722119"/>
              <a:ext cx="3931920" cy="22860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1" name="Content Placeholder 22"/>
            <p:cNvSpPr txBox="1">
              <a:spLocks/>
            </p:cNvSpPr>
            <p:nvPr/>
          </p:nvSpPr>
          <p:spPr>
            <a:xfrm>
              <a:off x="7162800" y="1399031"/>
              <a:ext cx="1295400" cy="3674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dirty="0" err="1" smtClean="0">
                  <a:solidFill>
                    <a:schemeClr val="tx1"/>
                  </a:solidFill>
                </a:rPr>
                <a:t>Callee</a:t>
              </a:r>
              <a:r>
                <a:rPr lang="en-US" sz="2000" b="0" dirty="0" smtClean="0">
                  <a:solidFill>
                    <a:schemeClr val="tx1"/>
                  </a:solidFill>
                </a:rPr>
                <a:t> B</a:t>
              </a:r>
            </a:p>
          </p:txBody>
        </p:sp>
      </p:grpSp>
      <p:sp>
        <p:nvSpPr>
          <p:cNvPr id="86" name="Freeform 85"/>
          <p:cNvSpPr/>
          <p:nvPr/>
        </p:nvSpPr>
        <p:spPr bwMode="auto">
          <a:xfrm>
            <a:off x="1966823" y="1196828"/>
            <a:ext cx="4537494" cy="3325696"/>
          </a:xfrm>
          <a:custGeom>
            <a:avLst/>
            <a:gdLst>
              <a:gd name="connsiteX0" fmla="*/ 0 w 4537494"/>
              <a:gd name="connsiteY0" fmla="*/ 3030115 h 3325696"/>
              <a:gd name="connsiteX1" fmla="*/ 448573 w 4537494"/>
              <a:gd name="connsiteY1" fmla="*/ 3288908 h 3325696"/>
              <a:gd name="connsiteX2" fmla="*/ 1449237 w 4537494"/>
              <a:gd name="connsiteY2" fmla="*/ 3288908 h 3325696"/>
              <a:gd name="connsiteX3" fmla="*/ 1984075 w 4537494"/>
              <a:gd name="connsiteY3" fmla="*/ 2961104 h 3325696"/>
              <a:gd name="connsiteX4" fmla="*/ 2242868 w 4537494"/>
              <a:gd name="connsiteY4" fmla="*/ 2098463 h 3325696"/>
              <a:gd name="connsiteX5" fmla="*/ 2449902 w 4537494"/>
              <a:gd name="connsiteY5" fmla="*/ 459444 h 3325696"/>
              <a:gd name="connsiteX6" fmla="*/ 3001992 w 4537494"/>
              <a:gd name="connsiteY6" fmla="*/ 28123 h 3325696"/>
              <a:gd name="connsiteX7" fmla="*/ 4037162 w 4537494"/>
              <a:gd name="connsiteY7" fmla="*/ 114387 h 3325696"/>
              <a:gd name="connsiteX8" fmla="*/ 4537494 w 4537494"/>
              <a:gd name="connsiteY8" fmla="*/ 700983 h 33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37494" h="3325696">
                <a:moveTo>
                  <a:pt x="0" y="3030115"/>
                </a:moveTo>
                <a:cubicBezTo>
                  <a:pt x="103517" y="3137945"/>
                  <a:pt x="207034" y="3245776"/>
                  <a:pt x="448573" y="3288908"/>
                </a:cubicBezTo>
                <a:cubicBezTo>
                  <a:pt x="690113" y="3332040"/>
                  <a:pt x="1193320" y="3343542"/>
                  <a:pt x="1449237" y="3288908"/>
                </a:cubicBezTo>
                <a:cubicBezTo>
                  <a:pt x="1705154" y="3234274"/>
                  <a:pt x="1851803" y="3159511"/>
                  <a:pt x="1984075" y="2961104"/>
                </a:cubicBezTo>
                <a:cubicBezTo>
                  <a:pt x="2116347" y="2762697"/>
                  <a:pt x="2165230" y="2515406"/>
                  <a:pt x="2242868" y="2098463"/>
                </a:cubicBezTo>
                <a:cubicBezTo>
                  <a:pt x="2320506" y="1681520"/>
                  <a:pt x="2323381" y="804501"/>
                  <a:pt x="2449902" y="459444"/>
                </a:cubicBezTo>
                <a:cubicBezTo>
                  <a:pt x="2576423" y="114387"/>
                  <a:pt x="2737449" y="85632"/>
                  <a:pt x="3001992" y="28123"/>
                </a:cubicBezTo>
                <a:cubicBezTo>
                  <a:pt x="3266535" y="-29386"/>
                  <a:pt x="3781245" y="2244"/>
                  <a:pt x="4037162" y="114387"/>
                </a:cubicBezTo>
                <a:cubicBezTo>
                  <a:pt x="4293079" y="226530"/>
                  <a:pt x="4537494" y="700983"/>
                  <a:pt x="4537494" y="700983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ontent Placeholder 22"/>
          <p:cNvSpPr txBox="1">
            <a:spLocks/>
          </p:cNvSpPr>
          <p:nvPr/>
        </p:nvSpPr>
        <p:spPr>
          <a:xfrm>
            <a:off x="4343400" y="5562600"/>
            <a:ext cx="4191000" cy="666705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FFFF00"/>
                </a:solidFill>
              </a:rPr>
              <a:t>c</a:t>
            </a:r>
            <a:r>
              <a:rPr lang="en-US" sz="2000" b="0" dirty="0" smtClean="0">
                <a:solidFill>
                  <a:srgbClr val="FFFF00"/>
                </a:solidFill>
              </a:rPr>
              <a:t>oupling du-path = path from a last-</a:t>
            </a:r>
            <a:r>
              <a:rPr lang="en-US" sz="2000" b="0" dirty="0" err="1" smtClean="0">
                <a:solidFill>
                  <a:srgbClr val="FFFF00"/>
                </a:solidFill>
              </a:rPr>
              <a:t>def</a:t>
            </a:r>
            <a:r>
              <a:rPr lang="en-US" sz="2000" b="0" dirty="0" smtClean="0">
                <a:solidFill>
                  <a:srgbClr val="FFFF00"/>
                </a:solidFill>
              </a:rPr>
              <a:t> to a first-use</a:t>
            </a:r>
          </a:p>
        </p:txBody>
      </p:sp>
    </p:spTree>
    <p:extLst>
      <p:ext uri="{BB962C8B-B14F-4D97-AF65-F5344CB8AC3E}">
        <p14:creationId xmlns:p14="http://schemas.microsoft.com/office/powerpoint/2010/main" val="18930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 autoUpdateAnimBg="0"/>
      <p:bldP spid="77" grpId="0" animBg="1" autoUpdateAnimBg="0"/>
      <p:bldP spid="86" grpId="0" animBg="1"/>
      <p:bldP spid="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800" dirty="0" smtClean="0"/>
              <a:t>Coupling DU-Paths </a:t>
            </a:r>
            <a:r>
              <a:rPr lang="en-US" sz="3800" smtClean="0"/>
              <a:t>and </a:t>
            </a:r>
            <a:br>
              <a:rPr lang="en-US" sz="3800" smtClean="0"/>
            </a:br>
            <a:r>
              <a:rPr lang="en-US" sz="3800" smtClean="0"/>
              <a:t>Coverage Criteria</a:t>
            </a:r>
            <a:endParaRPr lang="en-US" sz="3800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5646739"/>
          </a:xfrm>
        </p:spPr>
        <p:txBody>
          <a:bodyPr>
            <a:normAutofit/>
          </a:bodyPr>
          <a:lstStyle/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FFFF00"/>
                </a:solidFill>
              </a:rPr>
              <a:t>coupling du-path</a:t>
            </a:r>
            <a:r>
              <a:rPr lang="en-US" sz="2200" dirty="0" smtClean="0"/>
              <a:t> for </a:t>
            </a:r>
            <a:r>
              <a:rPr lang="en-US" sz="2200" i="1" dirty="0" smtClean="0"/>
              <a:t>x</a:t>
            </a:r>
            <a:r>
              <a:rPr lang="en-US" sz="2200" dirty="0" smtClean="0"/>
              <a:t> is a path from a last-</a:t>
            </a:r>
            <a:r>
              <a:rPr lang="en-US" sz="2200" dirty="0" err="1" smtClean="0"/>
              <a:t>def</a:t>
            </a:r>
            <a:r>
              <a:rPr lang="en-US" sz="2200" dirty="0" smtClean="0"/>
              <a:t> of </a:t>
            </a:r>
            <a:r>
              <a:rPr lang="en-US" sz="2200" i="1" dirty="0" smtClean="0"/>
              <a:t>x</a:t>
            </a:r>
            <a:r>
              <a:rPr lang="en-US" sz="2200" dirty="0" smtClean="0"/>
              <a:t> to a first-use of </a:t>
            </a:r>
            <a:r>
              <a:rPr lang="en-US" sz="2200" i="1" dirty="0" smtClean="0"/>
              <a:t>x</a:t>
            </a:r>
            <a:endParaRPr lang="en-US" sz="1800" i="1" dirty="0" smtClean="0"/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/>
              <a:t>Data flow coverage criteria for coupling du-paths: </a:t>
            </a:r>
            <a:endParaRPr lang="en-US" sz="2200" i="1" dirty="0" smtClean="0"/>
          </a:p>
          <a:p>
            <a:pPr marL="635000" lvl="2" indent="-223838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All-Coupling-</a:t>
            </a:r>
            <a:r>
              <a:rPr lang="en-US" sz="2200" dirty="0" err="1" smtClean="0">
                <a:solidFill>
                  <a:srgbClr val="FFFF00"/>
                </a:solidFill>
              </a:rPr>
              <a:t>Defs</a:t>
            </a:r>
            <a:r>
              <a:rPr lang="en-US" sz="2200" dirty="0" smtClean="0">
                <a:solidFill>
                  <a:srgbClr val="FFFF00"/>
                </a:solidFill>
              </a:rPr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Coverage </a:t>
            </a:r>
            <a:r>
              <a:rPr lang="en-US" sz="2200" dirty="0" smtClean="0"/>
              <a:t>(~All-</a:t>
            </a:r>
            <a:r>
              <a:rPr lang="en-US" sz="2200" dirty="0" err="1" smtClean="0"/>
              <a:t>Defs</a:t>
            </a:r>
            <a:r>
              <a:rPr lang="en-US" sz="2200" dirty="0"/>
              <a:t> </a:t>
            </a:r>
            <a:r>
              <a:rPr lang="en-US" sz="2200" dirty="0" smtClean="0"/>
              <a:t>Coverage)</a:t>
            </a:r>
          </a:p>
          <a:p>
            <a:pPr marL="1028700" lvl="3" indent="-257175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For each last-</a:t>
            </a:r>
            <a:r>
              <a:rPr lang="en-US" dirty="0" err="1" smtClean="0"/>
              <a:t>def</a:t>
            </a:r>
            <a:r>
              <a:rPr lang="en-US" dirty="0" smtClean="0"/>
              <a:t> of x, cover at least one first-use </a:t>
            </a:r>
          </a:p>
          <a:p>
            <a:pPr marL="1441450" lvl="4" indent="-258763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Cover at least one coupling du-path</a:t>
            </a:r>
          </a:p>
          <a:p>
            <a:pPr marL="635000" lvl="3" indent="-241300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All-Coupling-Uses </a:t>
            </a:r>
            <a:r>
              <a:rPr lang="en-US" sz="2200" dirty="0" smtClean="0">
                <a:solidFill>
                  <a:srgbClr val="FFFF00"/>
                </a:solidFill>
              </a:rPr>
              <a:t>Coverage </a:t>
            </a:r>
            <a:r>
              <a:rPr lang="en-US" sz="2200" dirty="0" smtClean="0"/>
              <a:t>(~All-Uses Coverage)</a:t>
            </a:r>
            <a:endParaRPr lang="en-US" sz="2200" dirty="0"/>
          </a:p>
          <a:p>
            <a:pPr marL="1028700" lvl="3" indent="-274638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For each last-</a:t>
            </a:r>
            <a:r>
              <a:rPr lang="en-US" dirty="0" err="1" smtClean="0"/>
              <a:t>def</a:t>
            </a:r>
            <a:r>
              <a:rPr lang="en-US" dirty="0" smtClean="0"/>
              <a:t> of x, cover every last-</a:t>
            </a:r>
            <a:r>
              <a:rPr lang="en-US" dirty="0" err="1" smtClean="0"/>
              <a:t>defs</a:t>
            </a:r>
            <a:endParaRPr lang="en-US" dirty="0" smtClean="0"/>
          </a:p>
          <a:p>
            <a:pPr marL="1441450" lvl="4" indent="-274638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Cover at least one coupling du-path from every last-</a:t>
            </a:r>
            <a:r>
              <a:rPr lang="en-US" sz="1800" dirty="0" err="1" smtClean="0"/>
              <a:t>def</a:t>
            </a:r>
            <a:r>
              <a:rPr lang="en-US" sz="1800" dirty="0" smtClean="0"/>
              <a:t> to first-use</a:t>
            </a:r>
            <a:endParaRPr lang="en-US" dirty="0" smtClean="0"/>
          </a:p>
          <a:p>
            <a:pPr marL="635000" lvl="3" indent="-241300">
              <a:lnSpc>
                <a:spcPct val="90000"/>
              </a:lnSpc>
              <a:spcBef>
                <a:spcPts val="1700"/>
              </a:spcBef>
            </a:pPr>
            <a:r>
              <a:rPr lang="en-US" dirty="0" smtClean="0">
                <a:solidFill>
                  <a:srgbClr val="FFFF00"/>
                </a:solidFill>
              </a:rPr>
              <a:t>All-Coupling-DU-Paths </a:t>
            </a:r>
            <a:r>
              <a:rPr lang="en-US" dirty="0">
                <a:solidFill>
                  <a:srgbClr val="FFFF00"/>
                </a:solidFill>
              </a:rPr>
              <a:t>Coverage </a:t>
            </a:r>
            <a:r>
              <a:rPr lang="en-US" dirty="0"/>
              <a:t>(~</a:t>
            </a:r>
            <a:r>
              <a:rPr lang="en-US" dirty="0" smtClean="0"/>
              <a:t>All-DU-Paths </a:t>
            </a:r>
            <a:r>
              <a:rPr lang="en-US" dirty="0"/>
              <a:t>Coverage)</a:t>
            </a:r>
          </a:p>
          <a:p>
            <a:pPr marL="1028700" lvl="3" indent="-274638">
              <a:lnSpc>
                <a:spcPct val="90000"/>
              </a:lnSpc>
              <a:spcBef>
                <a:spcPts val="500"/>
              </a:spcBef>
            </a:pPr>
            <a:r>
              <a:rPr lang="en-US" dirty="0"/>
              <a:t>For each last-</a:t>
            </a:r>
            <a:r>
              <a:rPr lang="en-US" dirty="0" err="1"/>
              <a:t>def</a:t>
            </a:r>
            <a:r>
              <a:rPr lang="en-US" dirty="0"/>
              <a:t> of x, cover every </a:t>
            </a:r>
            <a:r>
              <a:rPr lang="en-US" dirty="0" smtClean="0"/>
              <a:t>last-</a:t>
            </a:r>
            <a:r>
              <a:rPr lang="en-US" dirty="0" err="1" smtClean="0"/>
              <a:t>defs</a:t>
            </a:r>
            <a:endParaRPr lang="en-US" dirty="0" smtClean="0"/>
          </a:p>
          <a:p>
            <a:pPr marL="1439863" lvl="4" indent="-295275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Cover every </a:t>
            </a:r>
            <a:r>
              <a:rPr lang="en-US" sz="1800" dirty="0"/>
              <a:t>coupling </a:t>
            </a:r>
            <a:r>
              <a:rPr lang="en-US" sz="1800" dirty="0" smtClean="0"/>
              <a:t>du-path </a:t>
            </a:r>
            <a:r>
              <a:rPr lang="en-US" sz="1800" dirty="0"/>
              <a:t>from every last-</a:t>
            </a:r>
            <a:r>
              <a:rPr lang="en-US" sz="1800" dirty="0" err="1"/>
              <a:t>def</a:t>
            </a:r>
            <a:r>
              <a:rPr lang="en-US" sz="1800" dirty="0"/>
              <a:t> to first-use</a:t>
            </a:r>
          </a:p>
          <a:p>
            <a:pPr marL="1303020" lvl="4" indent="-274638">
              <a:lnSpc>
                <a:spcPct val="90000"/>
              </a:lnSpc>
              <a:spcBef>
                <a:spcPts val="500"/>
              </a:spcBef>
            </a:pPr>
            <a:endParaRPr lang="en-US" i="1" dirty="0"/>
          </a:p>
          <a:p>
            <a:pPr marL="1028700" lvl="3" indent="-274638">
              <a:lnSpc>
                <a:spcPct val="90000"/>
              </a:lnSpc>
              <a:spcBef>
                <a:spcPts val="500"/>
              </a:spcBef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973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54863"/>
            <a:ext cx="6329302" cy="41605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217422"/>
            <a:ext cx="5509557" cy="4568901"/>
          </a:xfrm>
          <a:prstGeom prst="rect">
            <a:avLst/>
          </a:prstGeom>
          <a:ln w="19050">
            <a:solidFill>
              <a:srgbClr val="000099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1" y="36576"/>
            <a:ext cx="8982559" cy="914400"/>
          </a:xfrm>
        </p:spPr>
        <p:txBody>
          <a:bodyPr/>
          <a:lstStyle/>
          <a:p>
            <a:pPr algn="r">
              <a:lnSpc>
                <a:spcPct val="75000"/>
              </a:lnSpc>
            </a:pPr>
            <a:r>
              <a:rPr lang="en-US" sz="3600" dirty="0" smtClean="0"/>
              <a:t>Example </a:t>
            </a:r>
            <a:br>
              <a:rPr lang="en-US" sz="3600" dirty="0" smtClean="0"/>
            </a:br>
            <a:r>
              <a:rPr lang="en-US" sz="3600" dirty="0" smtClean="0"/>
              <a:t>Quadratic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2173570" y="475488"/>
            <a:ext cx="2566070" cy="573024"/>
            <a:chOff x="1905000" y="493776"/>
            <a:chExt cx="2566070" cy="573024"/>
          </a:xfrm>
        </p:grpSpPr>
        <p:sp>
          <p:nvSpPr>
            <p:cNvPr id="8" name="Content Placeholder 22"/>
            <p:cNvSpPr txBox="1">
              <a:spLocks/>
            </p:cNvSpPr>
            <p:nvPr/>
          </p:nvSpPr>
          <p:spPr>
            <a:xfrm>
              <a:off x="2550830" y="493776"/>
              <a:ext cx="1920240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algn="ctr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dirty="0" smtClean="0">
                  <a:solidFill>
                    <a:srgbClr val="C00000"/>
                  </a:solidFill>
                </a:rPr>
                <a:t>Shared variables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905000" y="762000"/>
              <a:ext cx="1295400" cy="3048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96177" y="1864472"/>
            <a:ext cx="1647932" cy="591906"/>
            <a:chOff x="1905000" y="474894"/>
            <a:chExt cx="1647932" cy="591906"/>
          </a:xfrm>
        </p:grpSpPr>
        <p:sp>
          <p:nvSpPr>
            <p:cNvPr id="11" name="Oval 10"/>
            <p:cNvSpPr/>
            <p:nvPr/>
          </p:nvSpPr>
          <p:spPr bwMode="auto">
            <a:xfrm>
              <a:off x="1905000" y="762000"/>
              <a:ext cx="1295400" cy="3048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Content Placeholder 22"/>
            <p:cNvSpPr txBox="1">
              <a:spLocks/>
            </p:cNvSpPr>
            <p:nvPr/>
          </p:nvSpPr>
          <p:spPr>
            <a:xfrm>
              <a:off x="2525818" y="474894"/>
              <a:ext cx="1027114" cy="3112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dirty="0" smtClean="0">
                  <a:solidFill>
                    <a:srgbClr val="C00000"/>
                  </a:solidFill>
                </a:rPr>
                <a:t>Call site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87552" y="1545445"/>
            <a:ext cx="3086430" cy="2474119"/>
            <a:chOff x="987552" y="1545445"/>
            <a:chExt cx="3086430" cy="2474119"/>
          </a:xfrm>
        </p:grpSpPr>
        <p:grpSp>
          <p:nvGrpSpPr>
            <p:cNvPr id="13" name="Group 12"/>
            <p:cNvGrpSpPr/>
            <p:nvPr/>
          </p:nvGrpSpPr>
          <p:grpSpPr>
            <a:xfrm>
              <a:off x="987552" y="1545445"/>
              <a:ext cx="3086430" cy="2474119"/>
              <a:chOff x="2267660" y="181621"/>
              <a:chExt cx="3086430" cy="2474119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267660" y="721008"/>
                <a:ext cx="321434" cy="61737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5" name="Content Placeholder 22"/>
              <p:cNvSpPr txBox="1">
                <a:spLocks/>
              </p:cNvSpPr>
              <p:nvPr/>
            </p:nvSpPr>
            <p:spPr>
              <a:xfrm>
                <a:off x="4144065" y="181621"/>
                <a:ext cx="1210025" cy="31724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last-</a:t>
                </a:r>
                <a:r>
                  <a:rPr lang="en-US" sz="1600" b="0" dirty="0" err="1" smtClean="0">
                    <a:solidFill>
                      <a:srgbClr val="C00000"/>
                    </a:solidFill>
                  </a:rPr>
                  <a:t>def</a:t>
                </a:r>
                <a:endParaRPr lang="en-US" sz="1600" b="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2267660" y="2038364"/>
                <a:ext cx="321434" cy="61737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22" name="Straight Connector 21"/>
            <p:cNvCxnSpPr>
              <a:stCxn id="15" idx="2"/>
              <a:endCxn id="14" idx="6"/>
            </p:cNvCxnSpPr>
            <p:nvPr/>
          </p:nvCxnSpPr>
          <p:spPr>
            <a:xfrm flipH="1">
              <a:off x="1308986" y="1862692"/>
              <a:ext cx="2159984" cy="53082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2"/>
              <a:endCxn id="20" idx="7"/>
            </p:cNvCxnSpPr>
            <p:nvPr/>
          </p:nvCxnSpPr>
          <p:spPr>
            <a:xfrm flipH="1">
              <a:off x="1261913" y="1862692"/>
              <a:ext cx="2207057" cy="162990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212080" y="4082067"/>
            <a:ext cx="3855720" cy="743408"/>
            <a:chOff x="-460299" y="3276155"/>
            <a:chExt cx="3855720" cy="743408"/>
          </a:xfrm>
        </p:grpSpPr>
        <p:grpSp>
          <p:nvGrpSpPr>
            <p:cNvPr id="37" name="Group 36"/>
            <p:cNvGrpSpPr/>
            <p:nvPr/>
          </p:nvGrpSpPr>
          <p:grpSpPr>
            <a:xfrm>
              <a:off x="-460299" y="3276155"/>
              <a:ext cx="3855720" cy="743408"/>
              <a:chOff x="819809" y="1912331"/>
              <a:chExt cx="3855720" cy="743408"/>
            </a:xfrm>
          </p:grpSpPr>
          <p:sp>
            <p:nvSpPr>
              <p:cNvPr id="40" name="Content Placeholder 22"/>
              <p:cNvSpPr txBox="1">
                <a:spLocks/>
              </p:cNvSpPr>
              <p:nvPr/>
            </p:nvSpPr>
            <p:spPr>
              <a:xfrm>
                <a:off x="3532529" y="1912331"/>
                <a:ext cx="1143000" cy="261664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first-use</a:t>
                </a: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2313329" y="2338145"/>
                <a:ext cx="449451" cy="3175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819809" y="2338145"/>
                <a:ext cx="274320" cy="31759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38" name="Straight Connector 37"/>
            <p:cNvCxnSpPr>
              <a:stCxn id="44" idx="7"/>
              <a:endCxn id="40" idx="1"/>
            </p:cNvCxnSpPr>
            <p:nvPr/>
          </p:nvCxnSpPr>
          <p:spPr>
            <a:xfrm flipV="1">
              <a:off x="-226152" y="3406987"/>
              <a:ext cx="2478573" cy="3414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0" idx="1"/>
              <a:endCxn id="41" idx="7"/>
            </p:cNvCxnSpPr>
            <p:nvPr/>
          </p:nvCxnSpPr>
          <p:spPr>
            <a:xfrm flipH="1">
              <a:off x="1416851" y="3406987"/>
              <a:ext cx="835570" cy="3414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191000" y="5076005"/>
            <a:ext cx="3949350" cy="1248596"/>
            <a:chOff x="579895" y="2084832"/>
            <a:chExt cx="3949350" cy="1248596"/>
          </a:xfrm>
        </p:grpSpPr>
        <p:grpSp>
          <p:nvGrpSpPr>
            <p:cNvPr id="63" name="Group 62"/>
            <p:cNvGrpSpPr/>
            <p:nvPr/>
          </p:nvGrpSpPr>
          <p:grpSpPr>
            <a:xfrm>
              <a:off x="579895" y="2084832"/>
              <a:ext cx="3949350" cy="1248596"/>
              <a:chOff x="1860003" y="721008"/>
              <a:chExt cx="3949350" cy="1248596"/>
            </a:xfrm>
          </p:grpSpPr>
          <p:sp>
            <p:nvSpPr>
              <p:cNvPr id="66" name="Oval 65"/>
              <p:cNvSpPr/>
              <p:nvPr/>
            </p:nvSpPr>
            <p:spPr bwMode="auto">
              <a:xfrm>
                <a:off x="2160980" y="721008"/>
                <a:ext cx="613423" cy="268721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7" name="Content Placeholder 22"/>
              <p:cNvSpPr txBox="1">
                <a:spLocks/>
              </p:cNvSpPr>
              <p:nvPr/>
            </p:nvSpPr>
            <p:spPr>
              <a:xfrm>
                <a:off x="4599328" y="771077"/>
                <a:ext cx="1210025" cy="31724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last-</a:t>
                </a:r>
                <a:r>
                  <a:rPr lang="en-US" sz="1600" b="0" dirty="0" err="1" smtClean="0">
                    <a:solidFill>
                      <a:srgbClr val="C00000"/>
                    </a:solidFill>
                  </a:rPr>
                  <a:t>def</a:t>
                </a:r>
                <a:endParaRPr lang="en-US" sz="1600" b="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1860003" y="1207604"/>
                <a:ext cx="685800" cy="76200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64" name="Straight Connector 63"/>
            <p:cNvCxnSpPr>
              <a:stCxn id="67" idx="1"/>
              <a:endCxn id="66" idx="6"/>
            </p:cNvCxnSpPr>
            <p:nvPr/>
          </p:nvCxnSpPr>
          <p:spPr>
            <a:xfrm flipH="1" flipV="1">
              <a:off x="1494295" y="2219193"/>
              <a:ext cx="1824925" cy="743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7" idx="1"/>
              <a:endCxn id="68" idx="7"/>
            </p:cNvCxnSpPr>
            <p:nvPr/>
          </p:nvCxnSpPr>
          <p:spPr>
            <a:xfrm flipH="1">
              <a:off x="1165262" y="2293525"/>
              <a:ext cx="2153958" cy="38949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495800" y="2341182"/>
            <a:ext cx="4572000" cy="1303012"/>
            <a:chOff x="-789121" y="2806131"/>
            <a:chExt cx="4572000" cy="1303012"/>
          </a:xfrm>
        </p:grpSpPr>
        <p:grpSp>
          <p:nvGrpSpPr>
            <p:cNvPr id="86" name="Group 85"/>
            <p:cNvGrpSpPr/>
            <p:nvPr/>
          </p:nvGrpSpPr>
          <p:grpSpPr>
            <a:xfrm>
              <a:off x="-789121" y="2806131"/>
              <a:ext cx="4572000" cy="1303012"/>
              <a:chOff x="490987" y="1442307"/>
              <a:chExt cx="4572000" cy="1303012"/>
            </a:xfrm>
          </p:grpSpPr>
          <p:sp>
            <p:nvSpPr>
              <p:cNvPr id="89" name="Content Placeholder 22"/>
              <p:cNvSpPr txBox="1">
                <a:spLocks/>
              </p:cNvSpPr>
              <p:nvPr/>
            </p:nvSpPr>
            <p:spPr>
              <a:xfrm>
                <a:off x="3131217" y="2483655"/>
                <a:ext cx="1143000" cy="261664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first-use</a:t>
                </a:r>
              </a:p>
            </p:txBody>
          </p:sp>
          <p:sp>
            <p:nvSpPr>
              <p:cNvPr id="90" name="Oval 89"/>
              <p:cNvSpPr/>
              <p:nvPr/>
            </p:nvSpPr>
            <p:spPr bwMode="auto">
              <a:xfrm>
                <a:off x="4453387" y="1807749"/>
                <a:ext cx="609600" cy="29106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 bwMode="auto">
              <a:xfrm>
                <a:off x="490987" y="1442307"/>
                <a:ext cx="365760" cy="31089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2655584" y="1807749"/>
                <a:ext cx="609600" cy="291064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87" name="Straight Connector 86"/>
            <p:cNvCxnSpPr>
              <a:stCxn id="91" idx="5"/>
              <a:endCxn id="89" idx="0"/>
            </p:cNvCxnSpPr>
            <p:nvPr/>
          </p:nvCxnSpPr>
          <p:spPr>
            <a:xfrm>
              <a:off x="-476925" y="3071497"/>
              <a:ext cx="2899534" cy="77598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9" idx="0"/>
              <a:endCxn id="90" idx="3"/>
            </p:cNvCxnSpPr>
            <p:nvPr/>
          </p:nvCxnSpPr>
          <p:spPr>
            <a:xfrm flipV="1">
              <a:off x="2422609" y="3420012"/>
              <a:ext cx="839944" cy="4274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89" idx="0"/>
              <a:endCxn id="102" idx="5"/>
            </p:cNvCxnSpPr>
            <p:nvPr/>
          </p:nvCxnSpPr>
          <p:spPr>
            <a:xfrm flipH="1" flipV="1">
              <a:off x="1895802" y="3420012"/>
              <a:ext cx="526807" cy="4274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9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800" smtClean="0"/>
              <a:t>Example: Quadratic </a:t>
            </a:r>
            <a:br>
              <a:rPr lang="en-US" sz="3800" smtClean="0"/>
            </a:br>
            <a:r>
              <a:rPr lang="en-US" sz="3800" smtClean="0"/>
              <a:t>Coupling DU-Pairs</a:t>
            </a:r>
            <a:endParaRPr lang="en-US" sz="3800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5494339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buFontTx/>
              <a:buNone/>
            </a:pPr>
            <a:r>
              <a:rPr kumimoji="1" lang="en-US" altLang="zh-CN" sz="2000" dirty="0" smtClean="0"/>
              <a:t>Pairs </a:t>
            </a:r>
            <a:r>
              <a:rPr kumimoji="1" lang="en-US" altLang="zh-CN" sz="2000" dirty="0"/>
              <a:t>of locations: </a:t>
            </a:r>
            <a:r>
              <a:rPr kumimoji="1" lang="en-US" altLang="zh-CN" sz="2000" dirty="0">
                <a:solidFill>
                  <a:srgbClr val="FFFF00"/>
                </a:solidFill>
              </a:rPr>
              <a:t>method</a:t>
            </a:r>
            <a:r>
              <a:rPr kumimoji="1" lang="en-US" altLang="zh-CN" sz="2000" dirty="0"/>
              <a:t> name, </a:t>
            </a:r>
            <a:r>
              <a:rPr kumimoji="1" lang="en-US" altLang="zh-CN" sz="2000" dirty="0">
                <a:solidFill>
                  <a:srgbClr val="FFFF00"/>
                </a:solidFill>
              </a:rPr>
              <a:t>variable</a:t>
            </a:r>
            <a:r>
              <a:rPr kumimoji="1" lang="en-US" altLang="zh-CN" sz="2000" dirty="0"/>
              <a:t> name, statement</a:t>
            </a:r>
          </a:p>
          <a:p>
            <a:pPr marL="635000" indent="-168275">
              <a:spcBef>
                <a:spcPts val="10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X, </a:t>
            </a:r>
            <a:r>
              <a:rPr kumimoji="1" lang="en-US" altLang="zh-CN" sz="2000" dirty="0" smtClean="0"/>
              <a:t>12)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A, </a:t>
            </a:r>
            <a:r>
              <a:rPr kumimoji="1" lang="en-US" altLang="zh-CN" sz="2000" dirty="0" smtClean="0"/>
              <a:t>36)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Y, </a:t>
            </a:r>
            <a:r>
              <a:rPr kumimoji="1" lang="en-US" altLang="zh-CN" sz="2000" dirty="0" smtClean="0"/>
              <a:t>13)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B, </a:t>
            </a:r>
            <a:r>
              <a:rPr kumimoji="1" lang="en-US" altLang="zh-CN" sz="2000" dirty="0" smtClean="0"/>
              <a:t>36) 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Z, </a:t>
            </a:r>
            <a:r>
              <a:rPr kumimoji="1" lang="en-US" altLang="zh-CN" sz="2000" dirty="0" smtClean="0"/>
              <a:t>14)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C, </a:t>
            </a:r>
            <a:r>
              <a:rPr kumimoji="1" lang="en-US" altLang="zh-CN" sz="2000" dirty="0" smtClean="0"/>
              <a:t>36)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X, </a:t>
            </a:r>
            <a:r>
              <a:rPr kumimoji="1" lang="en-US" altLang="zh-CN" sz="2000" dirty="0" smtClean="0"/>
              <a:t>19)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A, </a:t>
            </a:r>
            <a:r>
              <a:rPr kumimoji="1" lang="en-US" altLang="zh-CN" sz="2000" dirty="0" smtClean="0"/>
              <a:t>36)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Y, </a:t>
            </a:r>
            <a:r>
              <a:rPr kumimoji="1" lang="en-US" altLang="zh-CN" sz="2000" dirty="0" smtClean="0"/>
              <a:t>20)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B, </a:t>
            </a:r>
            <a:r>
              <a:rPr kumimoji="1" lang="en-US" altLang="zh-CN" sz="2000" dirty="0" smtClean="0"/>
              <a:t>36)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Z, </a:t>
            </a:r>
            <a:r>
              <a:rPr kumimoji="1" lang="en-US" altLang="zh-CN" sz="2000" dirty="0" smtClean="0"/>
              <a:t>21)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C, </a:t>
            </a:r>
            <a:r>
              <a:rPr kumimoji="1" lang="en-US" altLang="zh-CN" sz="2000" dirty="0" smtClean="0"/>
              <a:t>36)</a:t>
            </a:r>
            <a:endParaRPr kumimoji="1" lang="en-US" altLang="zh-CN" sz="2000" dirty="0"/>
          </a:p>
          <a:p>
            <a:pPr marL="635000" indent="-168275">
              <a:spcBef>
                <a:spcPts val="10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Root1, </a:t>
            </a:r>
            <a:r>
              <a:rPr kumimoji="1" lang="en-US" altLang="zh-CN" sz="2000" dirty="0" smtClean="0"/>
              <a:t>42)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Root1, </a:t>
            </a:r>
            <a:r>
              <a:rPr kumimoji="1" lang="en-US" altLang="zh-CN" sz="2000" dirty="0" smtClean="0"/>
              <a:t>26)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Root2, </a:t>
            </a:r>
            <a:r>
              <a:rPr kumimoji="1" lang="en-US" altLang="zh-CN" sz="2000" dirty="0" smtClean="0"/>
              <a:t>43) </a:t>
            </a:r>
            <a:r>
              <a:rPr kumimoji="1" lang="en-US" altLang="zh-CN" sz="2000" dirty="0"/>
              <a:t>– (</a:t>
            </a:r>
            <a:r>
              <a:rPr kumimoji="1" lang="en-US" altLang="zh-CN" sz="2000" dirty="0" smtClean="0"/>
              <a:t>main(), </a:t>
            </a:r>
            <a:r>
              <a:rPr kumimoji="1" lang="en-US" altLang="zh-CN" sz="2000" dirty="0"/>
              <a:t>Root2, </a:t>
            </a:r>
            <a:r>
              <a:rPr kumimoji="1" lang="en-US" altLang="zh-CN" sz="2000" dirty="0" smtClean="0"/>
              <a:t>26)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Result, </a:t>
            </a:r>
            <a:r>
              <a:rPr kumimoji="1" lang="en-US" altLang="zh-CN" sz="2000" dirty="0" smtClean="0"/>
              <a:t>39) </a:t>
            </a:r>
            <a:r>
              <a:rPr kumimoji="1" lang="en-US" altLang="zh-CN" sz="2000" dirty="0"/>
              <a:t>– </a:t>
            </a:r>
            <a:r>
              <a:rPr kumimoji="1" lang="en-US" altLang="zh-CN" sz="2000" dirty="0" smtClean="0"/>
              <a:t>(main(), ok</a:t>
            </a:r>
            <a:r>
              <a:rPr kumimoji="1" lang="en-US" altLang="zh-CN" sz="2000" dirty="0"/>
              <a:t>, </a:t>
            </a:r>
            <a:r>
              <a:rPr kumimoji="1" lang="en-US" altLang="zh-CN" sz="2000" dirty="0" smtClean="0"/>
              <a:t>24)</a:t>
            </a:r>
            <a:endParaRPr kumimoji="1" lang="en-US" altLang="zh-CN" sz="2000" dirty="0"/>
          </a:p>
          <a:p>
            <a:pPr marL="635000" indent="-168275">
              <a:spcBef>
                <a:spcPts val="500"/>
              </a:spcBef>
              <a:buFontTx/>
              <a:buNone/>
            </a:pPr>
            <a:r>
              <a:rPr kumimoji="1" lang="en-US" altLang="zh-CN" sz="2000" dirty="0"/>
              <a:t>(</a:t>
            </a:r>
            <a:r>
              <a:rPr kumimoji="1" lang="en-US" altLang="zh-CN" sz="2000" dirty="0" smtClean="0"/>
              <a:t>Root(), </a:t>
            </a:r>
            <a:r>
              <a:rPr kumimoji="1" lang="en-US" altLang="zh-CN" sz="2000" dirty="0"/>
              <a:t>Result, </a:t>
            </a:r>
            <a:r>
              <a:rPr kumimoji="1" lang="en-US" altLang="zh-CN" sz="2000" dirty="0" smtClean="0"/>
              <a:t>44) </a:t>
            </a:r>
            <a:r>
              <a:rPr kumimoji="1" lang="en-US" altLang="zh-CN" sz="2000" dirty="0"/>
              <a:t>– </a:t>
            </a:r>
            <a:r>
              <a:rPr kumimoji="1" lang="en-US" altLang="zh-CN" sz="2000" dirty="0" smtClean="0"/>
              <a:t>(main(), ok, 24)</a:t>
            </a:r>
            <a:endParaRPr kumimoji="1"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778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762000"/>
            <a:ext cx="4868928" cy="5994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10160" y="1447799"/>
            <a:ext cx="3858768" cy="1712638"/>
            <a:chOff x="-693717" y="1378148"/>
            <a:chExt cx="3858768" cy="1712638"/>
          </a:xfrm>
        </p:grpSpPr>
        <p:grpSp>
          <p:nvGrpSpPr>
            <p:cNvPr id="23" name="Group 22"/>
            <p:cNvGrpSpPr/>
            <p:nvPr/>
          </p:nvGrpSpPr>
          <p:grpSpPr>
            <a:xfrm>
              <a:off x="-693717" y="1378148"/>
              <a:ext cx="3858768" cy="1712638"/>
              <a:chOff x="586391" y="14324"/>
              <a:chExt cx="3858768" cy="1712638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586391" y="14324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7" name="Content Placeholder 22"/>
              <p:cNvSpPr txBox="1">
                <a:spLocks/>
              </p:cNvSpPr>
              <p:nvPr/>
            </p:nvSpPr>
            <p:spPr>
              <a:xfrm>
                <a:off x="3235134" y="181621"/>
                <a:ext cx="1210025" cy="31724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last-</a:t>
                </a:r>
                <a:r>
                  <a:rPr lang="en-US" sz="1600" b="0" dirty="0" err="1" smtClean="0">
                    <a:solidFill>
                      <a:srgbClr val="C00000"/>
                    </a:solidFill>
                  </a:rPr>
                  <a:t>def</a:t>
                </a:r>
                <a:endParaRPr lang="en-US" sz="1600" b="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982292" y="505391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999225" y="996457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 bwMode="auto">
              <a:xfrm>
                <a:off x="988727" y="1456029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24" name="Straight Connector 23"/>
            <p:cNvCxnSpPr>
              <a:stCxn id="27" idx="1"/>
              <a:endCxn id="26" idx="6"/>
            </p:cNvCxnSpPr>
            <p:nvPr/>
          </p:nvCxnSpPr>
          <p:spPr>
            <a:xfrm flipH="1" flipV="1">
              <a:off x="-278850" y="1513615"/>
              <a:ext cx="2233876" cy="19045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7" idx="1"/>
              <a:endCxn id="38" idx="6"/>
            </p:cNvCxnSpPr>
            <p:nvPr/>
          </p:nvCxnSpPr>
          <p:spPr>
            <a:xfrm flipH="1">
              <a:off x="117051" y="1704069"/>
              <a:ext cx="1837975" cy="30061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7" idx="1"/>
              <a:endCxn id="40" idx="7"/>
            </p:cNvCxnSpPr>
            <p:nvPr/>
          </p:nvCxnSpPr>
          <p:spPr>
            <a:xfrm flipH="1">
              <a:off x="73228" y="1704069"/>
              <a:ext cx="1881798" cy="69588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7" idx="1"/>
              <a:endCxn id="41" idx="7"/>
            </p:cNvCxnSpPr>
            <p:nvPr/>
          </p:nvCxnSpPr>
          <p:spPr>
            <a:xfrm flipH="1">
              <a:off x="62730" y="1704069"/>
              <a:ext cx="1892296" cy="115546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828800" y="4572000"/>
            <a:ext cx="2971800" cy="1213632"/>
            <a:chOff x="-979500" y="2806131"/>
            <a:chExt cx="2971800" cy="1213632"/>
          </a:xfrm>
        </p:grpSpPr>
        <p:grpSp>
          <p:nvGrpSpPr>
            <p:cNvPr id="30" name="Group 29"/>
            <p:cNvGrpSpPr/>
            <p:nvPr/>
          </p:nvGrpSpPr>
          <p:grpSpPr>
            <a:xfrm>
              <a:off x="-979500" y="2806131"/>
              <a:ext cx="2971800" cy="1213632"/>
              <a:chOff x="300608" y="1442307"/>
              <a:chExt cx="2971800" cy="1213632"/>
            </a:xfrm>
          </p:grpSpPr>
          <p:sp>
            <p:nvSpPr>
              <p:cNvPr id="34" name="Content Placeholder 22"/>
              <p:cNvSpPr txBox="1">
                <a:spLocks/>
              </p:cNvSpPr>
              <p:nvPr/>
            </p:nvSpPr>
            <p:spPr>
              <a:xfrm>
                <a:off x="2129408" y="1594707"/>
                <a:ext cx="1143000" cy="261664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first-use</a:t>
                </a: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462152" y="1442307"/>
                <a:ext cx="419221" cy="26536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33086" y="1899507"/>
                <a:ext cx="419221" cy="26536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300608" y="2390573"/>
                <a:ext cx="419221" cy="26536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31" name="Straight Connector 30"/>
            <p:cNvCxnSpPr>
              <a:stCxn id="36" idx="6"/>
              <a:endCxn id="34" idx="1"/>
            </p:cNvCxnSpPr>
            <p:nvPr/>
          </p:nvCxnSpPr>
          <p:spPr>
            <a:xfrm>
              <a:off x="-398735" y="2938814"/>
              <a:ext cx="1248035" cy="15054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6"/>
              <a:endCxn id="34" idx="1"/>
            </p:cNvCxnSpPr>
            <p:nvPr/>
          </p:nvCxnSpPr>
          <p:spPr>
            <a:xfrm flipV="1">
              <a:off x="-560279" y="3089363"/>
              <a:ext cx="1409579" cy="79771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34" idx="1"/>
            </p:cNvCxnSpPr>
            <p:nvPr/>
          </p:nvCxnSpPr>
          <p:spPr>
            <a:xfrm flipV="1">
              <a:off x="-127801" y="3089363"/>
              <a:ext cx="977101" cy="30665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827463" y="2883074"/>
            <a:ext cx="2393644" cy="545926"/>
            <a:chOff x="1905000" y="506997"/>
            <a:chExt cx="2393644" cy="545926"/>
          </a:xfrm>
        </p:grpSpPr>
        <p:sp>
          <p:nvSpPr>
            <p:cNvPr id="45" name="Oval 44"/>
            <p:cNvSpPr/>
            <p:nvPr/>
          </p:nvSpPr>
          <p:spPr bwMode="auto">
            <a:xfrm>
              <a:off x="1905000" y="728135"/>
              <a:ext cx="1647932" cy="32478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6" name="Content Placeholder 22"/>
            <p:cNvSpPr txBox="1">
              <a:spLocks/>
            </p:cNvSpPr>
            <p:nvPr/>
          </p:nvSpPr>
          <p:spPr>
            <a:xfrm>
              <a:off x="3271530" y="506997"/>
              <a:ext cx="1027114" cy="3112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dirty="0" smtClean="0">
                  <a:solidFill>
                    <a:srgbClr val="C00000"/>
                  </a:solidFill>
                </a:rPr>
                <a:t>Call site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430784" y="5029200"/>
            <a:ext cx="3276569" cy="762000"/>
            <a:chOff x="-239227" y="1251149"/>
            <a:chExt cx="3276569" cy="762000"/>
          </a:xfrm>
        </p:grpSpPr>
        <p:grpSp>
          <p:nvGrpSpPr>
            <p:cNvPr id="62" name="Group 61"/>
            <p:cNvGrpSpPr/>
            <p:nvPr/>
          </p:nvGrpSpPr>
          <p:grpSpPr>
            <a:xfrm>
              <a:off x="-239227" y="1251149"/>
              <a:ext cx="3276569" cy="762000"/>
              <a:chOff x="1040881" y="-112675"/>
              <a:chExt cx="3276569" cy="762000"/>
            </a:xfrm>
          </p:grpSpPr>
          <p:sp>
            <p:nvSpPr>
              <p:cNvPr id="67" name="Oval 66"/>
              <p:cNvSpPr/>
              <p:nvPr/>
            </p:nvSpPr>
            <p:spPr bwMode="auto">
              <a:xfrm>
                <a:off x="1040881" y="-112675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8" name="Content Placeholder 22"/>
              <p:cNvSpPr txBox="1">
                <a:spLocks/>
              </p:cNvSpPr>
              <p:nvPr/>
            </p:nvSpPr>
            <p:spPr>
              <a:xfrm>
                <a:off x="3107425" y="192125"/>
                <a:ext cx="1210025" cy="317247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last-</a:t>
                </a:r>
                <a:r>
                  <a:rPr lang="en-US" sz="1600" b="0" dirty="0" err="1" smtClean="0">
                    <a:solidFill>
                      <a:srgbClr val="C00000"/>
                    </a:solidFill>
                  </a:rPr>
                  <a:t>def</a:t>
                </a:r>
                <a:endParaRPr lang="en-US" sz="1600" b="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1040881" y="378392"/>
                <a:ext cx="414867" cy="270933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63" name="Straight Connector 62"/>
            <p:cNvCxnSpPr>
              <a:stCxn id="68" idx="1"/>
              <a:endCxn id="67" idx="6"/>
            </p:cNvCxnSpPr>
            <p:nvPr/>
          </p:nvCxnSpPr>
          <p:spPr>
            <a:xfrm flipH="1" flipV="1">
              <a:off x="175640" y="1386616"/>
              <a:ext cx="1651677" cy="32795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1"/>
              <a:endCxn id="69" idx="6"/>
            </p:cNvCxnSpPr>
            <p:nvPr/>
          </p:nvCxnSpPr>
          <p:spPr>
            <a:xfrm flipH="1">
              <a:off x="175640" y="1714573"/>
              <a:ext cx="1651677" cy="16311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3725928" y="2514600"/>
            <a:ext cx="1143000" cy="1120849"/>
            <a:chOff x="984766" y="1764731"/>
            <a:chExt cx="1143000" cy="1120849"/>
          </a:xfrm>
        </p:grpSpPr>
        <p:grpSp>
          <p:nvGrpSpPr>
            <p:cNvPr id="73" name="Group 72"/>
            <p:cNvGrpSpPr/>
            <p:nvPr/>
          </p:nvGrpSpPr>
          <p:grpSpPr>
            <a:xfrm>
              <a:off x="984766" y="1764731"/>
              <a:ext cx="1143000" cy="1120849"/>
              <a:chOff x="2264874" y="400907"/>
              <a:chExt cx="1143000" cy="1120849"/>
            </a:xfrm>
          </p:grpSpPr>
          <p:sp>
            <p:nvSpPr>
              <p:cNvPr id="77" name="Content Placeholder 22"/>
              <p:cNvSpPr txBox="1">
                <a:spLocks/>
              </p:cNvSpPr>
              <p:nvPr/>
            </p:nvSpPr>
            <p:spPr>
              <a:xfrm>
                <a:off x="2264874" y="400907"/>
                <a:ext cx="1143000" cy="261664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bg1"/>
                  </a:buClr>
                  <a:buSzPct val="80000"/>
                  <a:buFont typeface="Arial" pitchFamily="34" charset="0"/>
                  <a:buChar char="•"/>
                  <a:defRPr sz="2800" kern="1200" spc="10" baseline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4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875" lvl="1" indent="0" fontAlgn="auto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dirty="0" smtClean="0">
                    <a:solidFill>
                      <a:srgbClr val="C00000"/>
                    </a:solidFill>
                  </a:rPr>
                  <a:t>first-use</a:t>
                </a: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2539325" y="1256390"/>
                <a:ext cx="419221" cy="265366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rtlCol="0" anchor="ctr"/>
              <a:lstStyle/>
              <a:p>
                <a:pPr algn="ctr"/>
                <a:endParaRPr lang="en-US" sz="2000" b="0">
                  <a:solidFill>
                    <a:srgbClr val="FF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cxnSp>
          <p:nvCxnSpPr>
            <p:cNvPr id="74" name="Straight Connector 73"/>
            <p:cNvCxnSpPr>
              <a:stCxn id="78" idx="0"/>
              <a:endCxn id="77" idx="2"/>
            </p:cNvCxnSpPr>
            <p:nvPr/>
          </p:nvCxnSpPr>
          <p:spPr>
            <a:xfrm flipV="1">
              <a:off x="1468828" y="2026395"/>
              <a:ext cx="87438" cy="59381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ontent Placeholder 22"/>
          <p:cNvSpPr>
            <a:spLocks noGrp="1"/>
          </p:cNvSpPr>
          <p:nvPr>
            <p:ph idx="1"/>
          </p:nvPr>
        </p:nvSpPr>
        <p:spPr>
          <a:xfrm>
            <a:off x="4874631" y="982661"/>
            <a:ext cx="4193169" cy="5494339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buFontTx/>
              <a:buNone/>
            </a:pPr>
            <a:r>
              <a:rPr kumimoji="1" lang="en-US" altLang="zh-CN" sz="1800" dirty="0" smtClean="0"/>
              <a:t>Coupling DU-Pairs</a:t>
            </a:r>
            <a:endParaRPr kumimoji="1" lang="en-US" altLang="zh-CN" sz="1800" dirty="0"/>
          </a:p>
          <a:p>
            <a:pPr marL="350838" indent="-184150">
              <a:spcBef>
                <a:spcPts val="1000"/>
              </a:spcBef>
              <a:buFontTx/>
              <a:buNone/>
            </a:pPr>
            <a:r>
              <a:rPr kumimoji="1" lang="en-US" altLang="zh-CN" sz="1600" dirty="0" smtClean="0"/>
              <a:t>(trash(), m, 4) </a:t>
            </a:r>
            <a:r>
              <a:rPr kumimoji="1" lang="en-US" altLang="zh-CN" sz="1600" dirty="0"/>
              <a:t>– 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takeOut</a:t>
            </a:r>
            <a:r>
              <a:rPr kumimoji="1" lang="en-US" altLang="zh-CN" sz="1600" dirty="0" smtClean="0"/>
              <a:t>(), a, 17)</a:t>
            </a:r>
            <a:endParaRPr kumimoji="1" lang="en-US" altLang="zh-CN" sz="1600" dirty="0"/>
          </a:p>
          <a:p>
            <a:pPr marL="350838" indent="-184150">
              <a:spcBef>
                <a:spcPts val="500"/>
              </a:spcBef>
              <a:buFontTx/>
              <a:buNone/>
            </a:pPr>
            <a:r>
              <a:rPr kumimoji="1" lang="en-US" altLang="zh-CN" sz="1600" dirty="0" smtClean="0"/>
              <a:t>(trash(), m, 6) </a:t>
            </a:r>
            <a:r>
              <a:rPr kumimoji="1" lang="en-US" altLang="zh-CN" sz="1600" dirty="0"/>
              <a:t>– (</a:t>
            </a:r>
            <a:r>
              <a:rPr kumimoji="1" lang="en-US" altLang="zh-CN" sz="1600" dirty="0" err="1"/>
              <a:t>takeOut</a:t>
            </a:r>
            <a:r>
              <a:rPr kumimoji="1" lang="en-US" altLang="zh-CN" sz="1600" dirty="0"/>
              <a:t>(), a, 17</a:t>
            </a:r>
            <a:r>
              <a:rPr kumimoji="1" lang="en-US" altLang="zh-CN" sz="1600" dirty="0" smtClean="0"/>
              <a:t>)</a:t>
            </a:r>
            <a:endParaRPr kumimoji="1" lang="en-US" altLang="zh-CN" sz="1600" dirty="0"/>
          </a:p>
          <a:p>
            <a:pPr marL="350838" indent="-184150">
              <a:spcBef>
                <a:spcPts val="500"/>
              </a:spcBef>
              <a:buFontTx/>
              <a:buNone/>
            </a:pPr>
            <a:r>
              <a:rPr kumimoji="1" lang="en-US" altLang="zh-CN" sz="1600" dirty="0"/>
              <a:t>(trash(), </a:t>
            </a:r>
            <a:r>
              <a:rPr kumimoji="1" lang="en-US" altLang="zh-CN" sz="1600" dirty="0" smtClean="0"/>
              <a:t>n, 8) </a:t>
            </a:r>
            <a:r>
              <a:rPr kumimoji="1" lang="en-US" altLang="zh-CN" sz="1600" dirty="0"/>
              <a:t>– (</a:t>
            </a:r>
            <a:r>
              <a:rPr kumimoji="1" lang="en-US" altLang="zh-CN" sz="1600" dirty="0" err="1"/>
              <a:t>takeOut</a:t>
            </a:r>
            <a:r>
              <a:rPr kumimoji="1" lang="en-US" altLang="zh-CN" sz="1600" dirty="0"/>
              <a:t>(), </a:t>
            </a:r>
            <a:r>
              <a:rPr kumimoji="1" lang="en-US" altLang="zh-CN" sz="1600" dirty="0" smtClean="0"/>
              <a:t>b, 19)</a:t>
            </a:r>
            <a:endParaRPr kumimoji="1" lang="en-US" altLang="zh-CN" sz="1600" dirty="0"/>
          </a:p>
          <a:p>
            <a:pPr marL="350838" indent="-184150">
              <a:spcBef>
                <a:spcPts val="500"/>
              </a:spcBef>
              <a:buFontTx/>
              <a:buNone/>
            </a:pPr>
            <a:r>
              <a:rPr kumimoji="1" lang="en-US" altLang="zh-CN" sz="1600" dirty="0"/>
              <a:t>(trash(), </a:t>
            </a:r>
            <a:r>
              <a:rPr kumimoji="1" lang="en-US" altLang="zh-CN" sz="1600" dirty="0" smtClean="0"/>
              <a:t>n, 10) </a:t>
            </a:r>
            <a:r>
              <a:rPr kumimoji="1" lang="en-US" altLang="zh-CN" sz="1600" dirty="0"/>
              <a:t>– (</a:t>
            </a:r>
            <a:r>
              <a:rPr kumimoji="1" lang="en-US" altLang="zh-CN" sz="1600" dirty="0" err="1"/>
              <a:t>takeOut</a:t>
            </a:r>
            <a:r>
              <a:rPr kumimoji="1" lang="en-US" altLang="zh-CN" sz="1600" dirty="0"/>
              <a:t>(), b, </a:t>
            </a:r>
            <a:r>
              <a:rPr kumimoji="1" lang="en-US" altLang="zh-CN" sz="1600" dirty="0" smtClean="0"/>
              <a:t>21)</a:t>
            </a:r>
            <a:endParaRPr kumimoji="1" lang="en-US" altLang="zh-CN" sz="1600" dirty="0"/>
          </a:p>
          <a:p>
            <a:pPr marL="350838" indent="-184150">
              <a:spcBef>
                <a:spcPts val="1000"/>
              </a:spcBef>
              <a:buFontTx/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 smtClean="0"/>
              <a:t>takeOut</a:t>
            </a:r>
            <a:r>
              <a:rPr kumimoji="1" lang="en-US" altLang="zh-CN" sz="1600" dirty="0" smtClean="0"/>
              <a:t>(), e, 19) </a:t>
            </a:r>
            <a:r>
              <a:rPr kumimoji="1" lang="en-US" altLang="zh-CN" sz="1600" dirty="0"/>
              <a:t>– </a:t>
            </a:r>
            <a:r>
              <a:rPr kumimoji="1" lang="en-US" altLang="zh-CN" sz="1600" dirty="0" smtClean="0"/>
              <a:t>(trash(), o, 12)</a:t>
            </a:r>
            <a:endParaRPr kumimoji="1" lang="en-US" altLang="zh-CN" sz="1600" dirty="0"/>
          </a:p>
          <a:p>
            <a:pPr marL="350838" indent="-184150">
              <a:spcBef>
                <a:spcPts val="500"/>
              </a:spcBef>
              <a:buFontTx/>
              <a:buNone/>
            </a:pPr>
            <a:r>
              <a:rPr kumimoji="1" lang="en-US" altLang="zh-CN" sz="1600" dirty="0" smtClean="0"/>
              <a:t>(</a:t>
            </a:r>
            <a:r>
              <a:rPr kumimoji="1" lang="en-US" altLang="zh-CN" sz="1600" dirty="0" err="1"/>
              <a:t>takeOut</a:t>
            </a:r>
            <a:r>
              <a:rPr kumimoji="1" lang="en-US" altLang="zh-CN" sz="1600" dirty="0" smtClean="0"/>
              <a:t>(), e, 21) </a:t>
            </a:r>
            <a:r>
              <a:rPr kumimoji="1" lang="en-US" altLang="zh-CN" sz="1600" dirty="0"/>
              <a:t>– </a:t>
            </a:r>
            <a:r>
              <a:rPr kumimoji="1" lang="en-US" altLang="zh-CN" sz="1600" dirty="0" smtClean="0"/>
              <a:t>(</a:t>
            </a:r>
            <a:r>
              <a:rPr kumimoji="1" lang="en-US" altLang="zh-CN" sz="1600" dirty="0"/>
              <a:t>trash</a:t>
            </a:r>
            <a:r>
              <a:rPr kumimoji="1" lang="en-US" altLang="zh-CN" sz="1600" dirty="0" smtClean="0"/>
              <a:t>(), o, 12)</a:t>
            </a:r>
          </a:p>
          <a:p>
            <a:pPr marL="350838" indent="-184150">
              <a:spcBef>
                <a:spcPts val="500"/>
              </a:spcBef>
              <a:buFontTx/>
              <a:buNone/>
            </a:pPr>
            <a:endParaRPr kumimoji="1" lang="en-US" altLang="en-US" sz="1600" dirty="0"/>
          </a:p>
          <a:p>
            <a:pPr marL="350838" indent="-184150">
              <a:spcBef>
                <a:spcPts val="500"/>
              </a:spcBef>
              <a:buFontTx/>
              <a:buNone/>
            </a:pPr>
            <a:r>
              <a:rPr kumimoji="1" lang="en-US" altLang="en-US" sz="1800" dirty="0" smtClean="0"/>
              <a:t>How about d in </a:t>
            </a:r>
            <a:r>
              <a:rPr kumimoji="1" lang="en-US" altLang="en-US" sz="1800" dirty="0" err="1" smtClean="0"/>
              <a:t>takeOut</a:t>
            </a:r>
            <a:r>
              <a:rPr kumimoji="1" lang="en-US" altLang="en-US" sz="1800" dirty="0" smtClean="0"/>
              <a:t>()?</a:t>
            </a:r>
            <a:endParaRPr kumimoji="1"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6320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5113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en-US" sz="2200" dirty="0"/>
              <a:t>Call graphs are common and very useful ways to design integration tests</a:t>
            </a:r>
          </a:p>
          <a:p>
            <a:pPr>
              <a:spcAft>
                <a:spcPts val="1200"/>
              </a:spcAft>
            </a:pPr>
            <a:r>
              <a:rPr lang="en-US" altLang="en-US" sz="2200" dirty="0"/>
              <a:t>Inter-procedural data flow is relatively easy to compute and results in effective integration tests</a:t>
            </a:r>
          </a:p>
          <a:p>
            <a:pPr>
              <a:spcAft>
                <a:spcPts val="1200"/>
              </a:spcAft>
            </a:pPr>
            <a:r>
              <a:rPr lang="en-US" altLang="en-US" sz="2200" dirty="0"/>
              <a:t>The ideas </a:t>
            </a:r>
            <a:r>
              <a:rPr lang="en-US" altLang="en-US" sz="2200" dirty="0" smtClean="0"/>
              <a:t>of coupling data flow </a:t>
            </a:r>
            <a:r>
              <a:rPr lang="en-US" altLang="en-US" sz="2200" dirty="0" smtClean="0"/>
              <a:t>for OO </a:t>
            </a:r>
            <a:r>
              <a:rPr lang="en-US" altLang="en-US" sz="2200" dirty="0"/>
              <a:t>software and web </a:t>
            </a:r>
            <a:r>
              <a:rPr lang="en-US" altLang="en-US" sz="2200" dirty="0" smtClean="0"/>
              <a:t>applications are </a:t>
            </a:r>
            <a:r>
              <a:rPr lang="en-US" altLang="en-US" sz="2200" dirty="0"/>
              <a:t>preliminary and have not been used much in practice</a:t>
            </a:r>
          </a:p>
        </p:txBody>
      </p:sp>
    </p:spTree>
    <p:extLst>
      <p:ext uri="{BB962C8B-B14F-4D97-AF65-F5344CB8AC3E}">
        <p14:creationId xmlns:p14="http://schemas.microsoft.com/office/powerpoint/2010/main" val="537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Structures for Criteria-Based Testing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1728006" y="1066800"/>
            <a:ext cx="5486400" cy="400110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Four structures for modeling software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282414"/>
            <a:ext cx="965357" cy="707886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Input space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901629" y="2282415"/>
            <a:ext cx="2188577" cy="3051585"/>
            <a:chOff x="2269123" y="2423161"/>
            <a:chExt cx="2188577" cy="3051585"/>
          </a:xfrm>
        </p:grpSpPr>
        <p:sp>
          <p:nvSpPr>
            <p:cNvPr id="6" name="Rectangle 5"/>
            <p:cNvSpPr/>
            <p:nvPr/>
          </p:nvSpPr>
          <p:spPr>
            <a:xfrm>
              <a:off x="2438400" y="2423161"/>
              <a:ext cx="1077889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Design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18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Use cases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269123" y="2823261"/>
              <a:ext cx="702677" cy="2451429"/>
              <a:chOff x="2269123" y="2823261"/>
              <a:chExt cx="702677" cy="2451429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24" name="Elbow Connector 23"/>
              <p:cNvCxnSpPr>
                <a:endCxn id="9" idx="1"/>
              </p:cNvCxnSpPr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0" idx="1"/>
              </p:cNvCxnSpPr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/>
              <p:cNvCxnSpPr>
                <a:endCxn id="11" idx="1"/>
              </p:cNvCxnSpPr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/>
              <p:cNvCxnSpPr>
                <a:endCxn id="12" idx="1"/>
              </p:cNvCxnSpPr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/>
          <p:cNvGrpSpPr/>
          <p:nvPr/>
        </p:nvGrpSpPr>
        <p:grpSpPr>
          <a:xfrm>
            <a:off x="4358430" y="2282414"/>
            <a:ext cx="2170176" cy="3051586"/>
            <a:chOff x="4535424" y="2423160"/>
            <a:chExt cx="2170176" cy="3051586"/>
          </a:xfrm>
        </p:grpSpPr>
        <p:sp>
          <p:nvSpPr>
            <p:cNvPr id="7" name="Rectangle 6"/>
            <p:cNvSpPr/>
            <p:nvPr/>
          </p:nvSpPr>
          <p:spPr>
            <a:xfrm>
              <a:off x="4686300" y="2423160"/>
              <a:ext cx="884882" cy="40011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197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197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197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FSMs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7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DNF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35424" y="2823261"/>
              <a:ext cx="702677" cy="2451429"/>
              <a:chOff x="2269123" y="2823261"/>
              <a:chExt cx="702677" cy="2451429"/>
            </a:xfrm>
          </p:grpSpPr>
          <p:sp>
            <p:nvSpPr>
              <p:cNvPr id="37" name="Rectangle 36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38" name="Elbow Connector 37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6661363" y="2282415"/>
            <a:ext cx="2381843" cy="3051585"/>
            <a:chOff x="6533557" y="2423161"/>
            <a:chExt cx="2381843" cy="3051585"/>
          </a:xfrm>
        </p:grpSpPr>
        <p:sp>
          <p:nvSpPr>
            <p:cNvPr id="8" name="Rectangle 7"/>
            <p:cNvSpPr/>
            <p:nvPr/>
          </p:nvSpPr>
          <p:spPr>
            <a:xfrm>
              <a:off x="6743700" y="2423161"/>
              <a:ext cx="1129494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652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652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Models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651" y="4505192"/>
              <a:ext cx="16877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Integration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7652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33557" y="2823261"/>
              <a:ext cx="702677" cy="2451429"/>
              <a:chOff x="2269123" y="2823261"/>
              <a:chExt cx="702677" cy="2451429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44" name="Elbow Connector 43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Elbow Connector 51"/>
          <p:cNvCxnSpPr>
            <a:stCxn id="4" idx="2"/>
            <a:endCxn id="5" idx="0"/>
          </p:cNvCxnSpPr>
          <p:nvPr/>
        </p:nvCxnSpPr>
        <p:spPr>
          <a:xfrm rot="5400000">
            <a:off x="2259691" y="70899"/>
            <a:ext cx="815504" cy="3607527"/>
          </a:xfrm>
          <a:prstGeom prst="bentConnector3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" idx="2"/>
            <a:endCxn id="6" idx="0"/>
          </p:cNvCxnSpPr>
          <p:nvPr/>
        </p:nvCxnSpPr>
        <p:spPr>
          <a:xfrm rot="5400000">
            <a:off x="3132777" y="943985"/>
            <a:ext cx="815505" cy="18613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" idx="2"/>
          </p:cNvCxnSpPr>
          <p:nvPr/>
        </p:nvCxnSpPr>
        <p:spPr>
          <a:xfrm rot="16200000" flipH="1">
            <a:off x="4239627" y="1698488"/>
            <a:ext cx="806059" cy="34290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" idx="2"/>
            <a:endCxn id="8" idx="0"/>
          </p:cNvCxnSpPr>
          <p:nvPr/>
        </p:nvCxnSpPr>
        <p:spPr>
          <a:xfrm rot="16200000" flipH="1">
            <a:off x="5545977" y="392138"/>
            <a:ext cx="815505" cy="296504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098045"/>
            <a:ext cx="2454735" cy="33883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1987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561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993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RIPR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508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latin typeface="Verdana" charset="0"/>
                <a:ea typeface="Verdana" charset="0"/>
                <a:cs typeface="Verdana" charset="0"/>
              </a:rPr>
              <a:t>-</a:t>
            </a: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Use of data abstraction and OO software </a:t>
            </a:r>
          </a:p>
          <a:p>
            <a:pPr marL="575945" lvl="2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Emphasis on modularity and reuse</a:t>
            </a:r>
          </a:p>
          <a:p>
            <a:pPr marL="575945" lvl="2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Complexity in design  </a:t>
            </a:r>
            <a:endParaRPr lang="en-US" dirty="0" smtClean="0"/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Testing design of software becomes more important than in the past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Graphs for the design are based on </a:t>
            </a:r>
            <a:r>
              <a:rPr lang="en-US" sz="2200" dirty="0" smtClean="0">
                <a:solidFill>
                  <a:srgbClr val="FFFF00"/>
                </a:solidFill>
              </a:rPr>
              <a:t>couplings</a:t>
            </a:r>
            <a:r>
              <a:rPr lang="en-US" sz="2200" dirty="0" smtClean="0"/>
              <a:t> between software components. </a:t>
            </a:r>
          </a:p>
          <a:p>
            <a:pPr marL="506095" lvl="2" indent="-215900">
              <a:lnSpc>
                <a:spcPct val="90000"/>
              </a:lnSpc>
              <a:spcBef>
                <a:spcPts val="500"/>
              </a:spcBef>
            </a:pPr>
            <a:r>
              <a:rPr lang="en-US" dirty="0" smtClean="0">
                <a:solidFill>
                  <a:srgbClr val="FFFF00"/>
                </a:solidFill>
              </a:rPr>
              <a:t>Couplings</a:t>
            </a:r>
            <a:r>
              <a:rPr lang="en-US" dirty="0" smtClean="0"/>
              <a:t> are dependency relations between components</a:t>
            </a:r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Faults in one component (unit) may affect the coupled component (unit)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Most test criteria for design require that connections among components be visited</a:t>
            </a:r>
            <a:endParaRPr lang="en-US" sz="2200" dirty="0"/>
          </a:p>
          <a:p>
            <a:pPr marL="780415" lvl="3" indent="-215900">
              <a:lnSpc>
                <a:spcPct val="90000"/>
              </a:lnSpc>
              <a:spcBef>
                <a:spcPts val="500"/>
              </a:spcBef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041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Graph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1379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The most common graph for structural design testing</a:t>
            </a:r>
          </a:p>
          <a:p>
            <a:pPr marL="696913" lvl="2" indent="-23336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00"/>
                </a:solidFill>
              </a:rPr>
              <a:t>Nodes</a:t>
            </a:r>
            <a:r>
              <a:rPr lang="en-US" dirty="0" smtClean="0"/>
              <a:t> represent methods (or units)</a:t>
            </a:r>
          </a:p>
          <a:p>
            <a:pPr marL="696913" lvl="2" indent="-233363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tabLst>
                <a:tab pos="26257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Edges</a:t>
            </a:r>
            <a:r>
              <a:rPr lang="en-US" dirty="0" smtClean="0"/>
              <a:t> represent method calls</a:t>
            </a:r>
            <a:r>
              <a:rPr lang="en-US" sz="2200" dirty="0" smtClean="0"/>
              <a:t> </a:t>
            </a:r>
          </a:p>
          <a:p>
            <a:pPr marL="358775" lvl="1" indent="-342900">
              <a:lnSpc>
                <a:spcPct val="90000"/>
              </a:lnSpc>
              <a:spcBef>
                <a:spcPts val="2000"/>
              </a:spcBef>
            </a:pPr>
            <a:endParaRPr lang="en-US" sz="22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457200" y="2438400"/>
            <a:ext cx="3048000" cy="2561884"/>
            <a:chOff x="685800" y="2868568"/>
            <a:chExt cx="3048000" cy="26639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2868568"/>
              <a:ext cx="3048000" cy="2663964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69264" y="2999232"/>
              <a:ext cx="2523744" cy="2334769"/>
              <a:chOff x="1295400" y="3063026"/>
              <a:chExt cx="2031999" cy="2316588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95400" y="3983193"/>
                <a:ext cx="407133" cy="402602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2107833" y="3983193"/>
                <a:ext cx="407133" cy="402602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2920266" y="3983193"/>
                <a:ext cx="407133" cy="402602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295400" y="3960097"/>
                <a:ext cx="407133" cy="40079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B</a:t>
                </a:r>
              </a:p>
            </p:txBody>
          </p:sp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2107833" y="3960097"/>
                <a:ext cx="407133" cy="40079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C</a:t>
                </a:r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2920266" y="3960097"/>
                <a:ext cx="407133" cy="40079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D</a:t>
                </a:r>
              </a:p>
            </p:txBody>
          </p:sp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107833" y="3072384"/>
                <a:ext cx="405299" cy="402336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2107833" y="3063026"/>
                <a:ext cx="405299" cy="40079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A</a:t>
                </a:r>
              </a:p>
            </p:txBody>
          </p:sp>
          <p:grpSp>
            <p:nvGrpSpPr>
              <p:cNvPr id="15" name="Group 32"/>
              <p:cNvGrpSpPr>
                <a:grpSpLocks/>
              </p:cNvGrpSpPr>
              <p:nvPr/>
            </p:nvGrpSpPr>
            <p:grpSpPr bwMode="auto">
              <a:xfrm>
                <a:off x="2595659" y="4975194"/>
                <a:ext cx="405299" cy="404407"/>
                <a:chOff x="1475" y="2885"/>
                <a:chExt cx="221" cy="224"/>
              </a:xfrm>
              <a:solidFill>
                <a:schemeClr val="bg2"/>
              </a:solidFill>
            </p:grpSpPr>
            <p:sp>
              <p:nvSpPr>
                <p:cNvPr id="26" name="Rectangle 20"/>
                <p:cNvSpPr>
                  <a:spLocks noChangeArrowheads="1"/>
                </p:cNvSpPr>
                <p:nvPr/>
              </p:nvSpPr>
              <p:spPr bwMode="auto">
                <a:xfrm>
                  <a:off x="1475" y="2886"/>
                  <a:ext cx="221" cy="22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2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475" y="2885"/>
                  <a:ext cx="221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F</a:t>
                  </a:r>
                </a:p>
              </p:txBody>
            </p:sp>
          </p:grpSp>
          <p:grpSp>
            <p:nvGrpSpPr>
              <p:cNvPr id="16" name="Group 33"/>
              <p:cNvGrpSpPr>
                <a:grpSpLocks/>
              </p:cNvGrpSpPr>
              <p:nvPr/>
            </p:nvGrpSpPr>
            <p:grpSpPr bwMode="auto">
              <a:xfrm>
                <a:off x="1620006" y="4975206"/>
                <a:ext cx="407133" cy="404408"/>
                <a:chOff x="943" y="2885"/>
                <a:chExt cx="222" cy="224"/>
              </a:xfrm>
              <a:solidFill>
                <a:schemeClr val="bg2"/>
              </a:solidFill>
            </p:grpSpPr>
            <p:sp>
              <p:nvSpPr>
                <p:cNvPr id="24" name="Rectangle 17"/>
                <p:cNvSpPr>
                  <a:spLocks noChangeArrowheads="1"/>
                </p:cNvSpPr>
                <p:nvPr/>
              </p:nvSpPr>
              <p:spPr bwMode="auto">
                <a:xfrm>
                  <a:off x="943" y="2886"/>
                  <a:ext cx="222" cy="22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2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43" y="2885"/>
                  <a:ext cx="222" cy="2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E</a:t>
                  </a:r>
                </a:p>
              </p:txBody>
            </p:sp>
          </p:grpSp>
          <p:sp>
            <p:nvSpPr>
              <p:cNvPr id="17" name="Line 22"/>
              <p:cNvSpPr>
                <a:spLocks noChangeShapeType="1"/>
              </p:cNvSpPr>
              <p:nvPr/>
            </p:nvSpPr>
            <p:spPr bwMode="auto">
              <a:xfrm flipH="1">
                <a:off x="1610837" y="3463240"/>
                <a:ext cx="597863" cy="5217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2311400" y="3459629"/>
                <a:ext cx="0" cy="5217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9" name="Line 24"/>
              <p:cNvSpPr>
                <a:spLocks noChangeShapeType="1"/>
              </p:cNvSpPr>
              <p:nvPr/>
            </p:nvSpPr>
            <p:spPr bwMode="auto">
              <a:xfrm>
                <a:off x="2395728" y="3459629"/>
                <a:ext cx="603504" cy="512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0" name="Line 25"/>
              <p:cNvSpPr>
                <a:spLocks noChangeShapeType="1"/>
              </p:cNvSpPr>
              <p:nvPr/>
            </p:nvSpPr>
            <p:spPr bwMode="auto">
              <a:xfrm flipH="1">
                <a:off x="1863920" y="4370832"/>
                <a:ext cx="375956" cy="6030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1" name="Line 26"/>
              <p:cNvSpPr>
                <a:spLocks noChangeShapeType="1"/>
              </p:cNvSpPr>
              <p:nvPr/>
            </p:nvSpPr>
            <p:spPr bwMode="auto">
              <a:xfrm>
                <a:off x="2403096" y="4370832"/>
                <a:ext cx="335611" cy="6030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 flipH="1">
                <a:off x="2819400" y="4370832"/>
                <a:ext cx="375956" cy="60300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en-US" sz="2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</p:grpSp>
      <p:sp>
        <p:nvSpPr>
          <p:cNvPr id="31" name="Content Placeholder 22"/>
          <p:cNvSpPr txBox="1">
            <a:spLocks/>
          </p:cNvSpPr>
          <p:nvPr/>
        </p:nvSpPr>
        <p:spPr>
          <a:xfrm>
            <a:off x="3810000" y="2361198"/>
            <a:ext cx="5076327" cy="95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0" dirty="0" smtClean="0">
                <a:solidFill>
                  <a:srgbClr val="FFFF00"/>
                </a:solidFill>
              </a:rPr>
              <a:t>Node coverage (method coverage)</a:t>
            </a:r>
          </a:p>
          <a:p>
            <a:pPr marL="358775" lvl="1" indent="-3429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000" b="0" dirty="0" smtClean="0"/>
              <a:t>Call every method at least once</a:t>
            </a:r>
          </a:p>
        </p:txBody>
      </p:sp>
      <p:sp>
        <p:nvSpPr>
          <p:cNvPr id="35" name="Content Placeholder 22"/>
          <p:cNvSpPr txBox="1">
            <a:spLocks/>
          </p:cNvSpPr>
          <p:nvPr/>
        </p:nvSpPr>
        <p:spPr>
          <a:xfrm>
            <a:off x="3810000" y="3314199"/>
            <a:ext cx="5076327" cy="95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0" dirty="0" smtClean="0">
                <a:solidFill>
                  <a:srgbClr val="FFFF00"/>
                </a:solidFill>
              </a:rPr>
              <a:t>Edge coverage (call coverage)</a:t>
            </a:r>
          </a:p>
          <a:p>
            <a:pPr marL="358775" lvl="1" indent="-3429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000" b="0" dirty="0" smtClean="0"/>
              <a:t>Execute every call at least once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62394" y="3877517"/>
            <a:ext cx="6656673" cy="1189282"/>
            <a:chOff x="1962394" y="4106117"/>
            <a:chExt cx="6656673" cy="1189282"/>
          </a:xfrm>
        </p:grpSpPr>
        <p:sp>
          <p:nvSpPr>
            <p:cNvPr id="4" name="Oval 3"/>
            <p:cNvSpPr/>
            <p:nvPr/>
          </p:nvSpPr>
          <p:spPr bwMode="auto">
            <a:xfrm>
              <a:off x="1962394" y="4106117"/>
              <a:ext cx="1302014" cy="11130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2" name="Content Placeholder 22"/>
            <p:cNvSpPr txBox="1">
              <a:spLocks/>
            </p:cNvSpPr>
            <p:nvPr/>
          </p:nvSpPr>
          <p:spPr>
            <a:xfrm>
              <a:off x="3818467" y="4533399"/>
              <a:ext cx="4800600" cy="762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1" indent="0" fontAlgn="auto">
                <a:lnSpc>
                  <a:spcPct val="90000"/>
                </a:lnSpc>
                <a:spcBef>
                  <a:spcPts val="2000"/>
                </a:spcBef>
                <a:buNone/>
              </a:pPr>
              <a:r>
                <a:rPr lang="en-US" sz="2000" b="0" dirty="0" smtClean="0"/>
                <a:t>F must be called at least twice, once from C and once from D</a:t>
              </a:r>
            </a:p>
          </p:txBody>
        </p:sp>
      </p:grpSp>
      <p:sp>
        <p:nvSpPr>
          <p:cNvPr id="33" name="Content Placeholder 22"/>
          <p:cNvSpPr txBox="1">
            <a:spLocks/>
          </p:cNvSpPr>
          <p:nvPr/>
        </p:nvSpPr>
        <p:spPr>
          <a:xfrm>
            <a:off x="381000" y="5181600"/>
            <a:ext cx="8505327" cy="125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sz="2000" b="0" dirty="0" smtClean="0"/>
              <a:t>Node and edge coverage of class call graphs often do not work well because individual methods might not call each other at all</a:t>
            </a:r>
          </a:p>
          <a:p>
            <a:pPr marL="182563" lvl="1" indent="0" fontAlgn="auto">
              <a:lnSpc>
                <a:spcPct val="90000"/>
              </a:lnSpc>
              <a:spcBef>
                <a:spcPts val="500"/>
              </a:spcBef>
              <a:buNone/>
            </a:pPr>
            <a:r>
              <a:rPr lang="en-US" sz="2000" b="0" dirty="0" smtClean="0">
                <a:sym typeface="Wingdings"/>
              </a:rPr>
              <a:t> Use other types of testing, do not </a:t>
            </a:r>
            <a:r>
              <a:rPr lang="en-US" sz="2000" b="0" dirty="0" smtClean="0">
                <a:sym typeface="Wingdings"/>
              </a:rPr>
              <a:t>use </a:t>
            </a:r>
            <a:r>
              <a:rPr lang="en-US" sz="2000" b="0" dirty="0" smtClean="0">
                <a:sym typeface="Wingdings"/>
              </a:rPr>
              <a:t>graph criteria</a:t>
            </a: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1442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/>
          <p:cNvGrpSpPr/>
          <p:nvPr/>
        </p:nvGrpSpPr>
        <p:grpSpPr>
          <a:xfrm>
            <a:off x="4316032" y="3048000"/>
            <a:ext cx="4086987" cy="2665943"/>
            <a:chOff x="4316032" y="3048000"/>
            <a:chExt cx="4086987" cy="2665943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316032" y="3048000"/>
              <a:ext cx="4086987" cy="266594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5654760" y="3275543"/>
              <a:ext cx="1352550" cy="2002896"/>
              <a:chOff x="1304925" y="3026304"/>
              <a:chExt cx="1352550" cy="2002896"/>
            </a:xfrm>
          </p:grpSpPr>
          <p:grpSp>
            <p:nvGrpSpPr>
              <p:cNvPr id="157" name="Group 27"/>
              <p:cNvGrpSpPr>
                <a:grpSpLocks/>
              </p:cNvGrpSpPr>
              <p:nvPr/>
            </p:nvGrpSpPr>
            <p:grpSpPr bwMode="auto">
              <a:xfrm>
                <a:off x="1806575" y="3026304"/>
                <a:ext cx="363538" cy="400050"/>
                <a:chOff x="1209" y="1904"/>
                <a:chExt cx="229" cy="252"/>
              </a:xfrm>
            </p:grpSpPr>
            <p:sp>
              <p:nvSpPr>
                <p:cNvPr id="186" name="Rectangle 7"/>
                <p:cNvSpPr>
                  <a:spLocks noChangeArrowheads="1"/>
                </p:cNvSpPr>
                <p:nvPr/>
              </p:nvSpPr>
              <p:spPr bwMode="auto">
                <a:xfrm>
                  <a:off x="1209" y="1950"/>
                  <a:ext cx="221" cy="16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8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217" y="1904"/>
                  <a:ext cx="221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</a:t>
                  </a:r>
                </a:p>
              </p:txBody>
            </p:sp>
          </p:grpSp>
          <p:grpSp>
            <p:nvGrpSpPr>
              <p:cNvPr id="158" name="Group 28"/>
              <p:cNvGrpSpPr>
                <a:grpSpLocks/>
              </p:cNvGrpSpPr>
              <p:nvPr/>
            </p:nvGrpSpPr>
            <p:grpSpPr bwMode="auto">
              <a:xfrm>
                <a:off x="1804988" y="3867149"/>
                <a:ext cx="352425" cy="400050"/>
                <a:chOff x="766" y="2364"/>
                <a:chExt cx="222" cy="252"/>
              </a:xfrm>
            </p:grpSpPr>
            <p:sp>
              <p:nvSpPr>
                <p:cNvPr id="184" name="Rectangle 9"/>
                <p:cNvSpPr>
                  <a:spLocks noChangeArrowheads="1"/>
                </p:cNvSpPr>
                <p:nvPr/>
              </p:nvSpPr>
              <p:spPr bwMode="auto">
                <a:xfrm>
                  <a:off x="766" y="2405"/>
                  <a:ext cx="222" cy="165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8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66" y="2364"/>
                  <a:ext cx="22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B</a:t>
                  </a:r>
                </a:p>
              </p:txBody>
            </p:sp>
          </p:grpSp>
          <p:grpSp>
            <p:nvGrpSpPr>
              <p:cNvPr id="159" name="Group 31"/>
              <p:cNvGrpSpPr>
                <a:grpSpLocks/>
              </p:cNvGrpSpPr>
              <p:nvPr/>
            </p:nvGrpSpPr>
            <p:grpSpPr bwMode="auto">
              <a:xfrm>
                <a:off x="1304925" y="4627562"/>
                <a:ext cx="1352550" cy="401638"/>
                <a:chOff x="309" y="2747"/>
                <a:chExt cx="852" cy="253"/>
              </a:xfrm>
            </p:grpSpPr>
            <p:grpSp>
              <p:nvGrpSpPr>
                <p:cNvPr id="178" name="Group 29"/>
                <p:cNvGrpSpPr>
                  <a:grpSpLocks/>
                </p:cNvGrpSpPr>
                <p:nvPr/>
              </p:nvGrpSpPr>
              <p:grpSpPr bwMode="auto">
                <a:xfrm>
                  <a:off x="309" y="2748"/>
                  <a:ext cx="222" cy="252"/>
                  <a:chOff x="1209" y="2366"/>
                  <a:chExt cx="222" cy="252"/>
                </a:xfrm>
              </p:grpSpPr>
              <p:sp>
                <p:nvSpPr>
                  <p:cNvPr id="18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209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83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9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79" name="Group 30"/>
                <p:cNvGrpSpPr>
                  <a:grpSpLocks/>
                </p:cNvGrpSpPr>
                <p:nvPr/>
              </p:nvGrpSpPr>
              <p:grpSpPr bwMode="auto">
                <a:xfrm>
                  <a:off x="939" y="2747"/>
                  <a:ext cx="222" cy="252"/>
                  <a:chOff x="1652" y="2366"/>
                  <a:chExt cx="222" cy="252"/>
                </a:xfrm>
              </p:grpSpPr>
              <p:sp>
                <p:nvSpPr>
                  <p:cNvPr id="18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652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81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2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D</a:t>
                    </a:r>
                  </a:p>
                </p:txBody>
              </p:sp>
            </p:grpSp>
          </p:grpSp>
          <p:grpSp>
            <p:nvGrpSpPr>
              <p:cNvPr id="160" name="Group 39"/>
              <p:cNvGrpSpPr>
                <a:grpSpLocks/>
              </p:cNvGrpSpPr>
              <p:nvPr/>
            </p:nvGrpSpPr>
            <p:grpSpPr bwMode="auto">
              <a:xfrm>
                <a:off x="1914525" y="3372379"/>
                <a:ext cx="133350" cy="548640"/>
                <a:chOff x="678" y="1812"/>
                <a:chExt cx="84" cy="399"/>
              </a:xfrm>
            </p:grpSpPr>
            <p:grpSp>
              <p:nvGrpSpPr>
                <p:cNvPr id="173" name="Group 3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7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6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7" name="Line 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74" name="Line 38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0" cy="3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161" name="Group 40"/>
              <p:cNvGrpSpPr>
                <a:grpSpLocks/>
              </p:cNvGrpSpPr>
              <p:nvPr/>
            </p:nvGrpSpPr>
            <p:grpSpPr bwMode="auto">
              <a:xfrm rot="1671610">
                <a:off x="1686604" y="4168915"/>
                <a:ext cx="142875" cy="607606"/>
                <a:chOff x="672" y="1812"/>
                <a:chExt cx="90" cy="474"/>
              </a:xfrm>
            </p:grpSpPr>
            <p:grpSp>
              <p:nvGrpSpPr>
                <p:cNvPr id="168" name="Group 41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7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1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2" name="Line 4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6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672" y="1887"/>
                  <a:ext cx="48" cy="39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162" name="Group 46"/>
              <p:cNvGrpSpPr>
                <a:grpSpLocks/>
              </p:cNvGrpSpPr>
              <p:nvPr/>
            </p:nvGrpSpPr>
            <p:grpSpPr bwMode="auto">
              <a:xfrm rot="20179887">
                <a:off x="2129145" y="4157553"/>
                <a:ext cx="192088" cy="614267"/>
                <a:chOff x="678" y="1812"/>
                <a:chExt cx="121" cy="468"/>
              </a:xfrm>
            </p:grpSpPr>
            <p:grpSp>
              <p:nvGrpSpPr>
                <p:cNvPr id="163" name="Group 4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6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66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67" name="Line 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64" name="Line 51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79" cy="3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and Polymorphism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2358559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The most obvious graph for testing these OO features is the </a:t>
            </a:r>
            <a:r>
              <a:rPr lang="en-US" sz="2200" dirty="0" smtClean="0">
                <a:solidFill>
                  <a:srgbClr val="FFFF00"/>
                </a:solidFill>
              </a:rPr>
              <a:t>inheritance hierarchy</a:t>
            </a:r>
            <a:r>
              <a:rPr lang="en-US" sz="2200" dirty="0" smtClean="0"/>
              <a:t> 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Classes are not executable </a:t>
            </a:r>
            <a:r>
              <a:rPr lang="en-US" sz="2200" dirty="0" smtClean="0">
                <a:sym typeface="Wingdings"/>
              </a:rPr>
              <a:t></a:t>
            </a:r>
            <a:r>
              <a:rPr lang="en-US" sz="2200" dirty="0" smtClean="0"/>
              <a:t> the graph is not directly testable. To test the inheritance hierarchy graph, we need to instantiate </a:t>
            </a:r>
            <a:r>
              <a:rPr lang="en-US" sz="2200" dirty="0" smtClean="0">
                <a:solidFill>
                  <a:srgbClr val="FFFF00"/>
                </a:solidFill>
              </a:rPr>
              <a:t>objects</a:t>
            </a:r>
            <a:r>
              <a:rPr lang="en-US" sz="2200" dirty="0" smtClean="0"/>
              <a:t> for the classes</a:t>
            </a:r>
          </a:p>
          <a:p>
            <a:pPr marL="696913" lvl="2" indent="-23336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en-US" sz="2200" dirty="0" smtClean="0"/>
          </a:p>
          <a:p>
            <a:pPr marL="358775" lvl="1" indent="-342900">
              <a:lnSpc>
                <a:spcPct val="90000"/>
              </a:lnSpc>
              <a:spcBef>
                <a:spcPts val="2000"/>
              </a:spcBef>
            </a:pPr>
            <a:endParaRPr lang="en-US" sz="2200" dirty="0" smtClean="0"/>
          </a:p>
        </p:txBody>
      </p:sp>
      <p:grpSp>
        <p:nvGrpSpPr>
          <p:cNvPr id="196" name="Group 195"/>
          <p:cNvGrpSpPr/>
          <p:nvPr/>
        </p:nvGrpSpPr>
        <p:grpSpPr>
          <a:xfrm>
            <a:off x="762000" y="3225252"/>
            <a:ext cx="2496757" cy="2184948"/>
            <a:chOff x="762000" y="3225252"/>
            <a:chExt cx="2496757" cy="2184948"/>
          </a:xfrm>
        </p:grpSpPr>
        <p:sp>
          <p:nvSpPr>
            <p:cNvPr id="3" name="Rectangle 2"/>
            <p:cNvSpPr/>
            <p:nvPr/>
          </p:nvSpPr>
          <p:spPr bwMode="auto">
            <a:xfrm>
              <a:off x="762000" y="3225252"/>
              <a:ext cx="2496757" cy="2184948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304925" y="3300394"/>
              <a:ext cx="1352550" cy="2002896"/>
              <a:chOff x="1304925" y="3026304"/>
              <a:chExt cx="1352550" cy="2002896"/>
            </a:xfrm>
          </p:grpSpPr>
          <p:grpSp>
            <p:nvGrpSpPr>
              <p:cNvPr id="36" name="Group 27"/>
              <p:cNvGrpSpPr>
                <a:grpSpLocks/>
              </p:cNvGrpSpPr>
              <p:nvPr/>
            </p:nvGrpSpPr>
            <p:grpSpPr bwMode="auto">
              <a:xfrm>
                <a:off x="1806575" y="3026304"/>
                <a:ext cx="363538" cy="400050"/>
                <a:chOff x="1209" y="1904"/>
                <a:chExt cx="229" cy="252"/>
              </a:xfrm>
            </p:grpSpPr>
            <p:sp>
              <p:nvSpPr>
                <p:cNvPr id="65" name="Rectangle 7"/>
                <p:cNvSpPr>
                  <a:spLocks noChangeArrowheads="1"/>
                </p:cNvSpPr>
                <p:nvPr/>
              </p:nvSpPr>
              <p:spPr bwMode="auto">
                <a:xfrm>
                  <a:off x="1209" y="1950"/>
                  <a:ext cx="221" cy="16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217" y="1904"/>
                  <a:ext cx="221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</a:t>
                  </a:r>
                </a:p>
              </p:txBody>
            </p:sp>
          </p:grpSp>
          <p:grpSp>
            <p:nvGrpSpPr>
              <p:cNvPr id="37" name="Group 28"/>
              <p:cNvGrpSpPr>
                <a:grpSpLocks/>
              </p:cNvGrpSpPr>
              <p:nvPr/>
            </p:nvGrpSpPr>
            <p:grpSpPr bwMode="auto">
              <a:xfrm>
                <a:off x="1804988" y="3867149"/>
                <a:ext cx="352425" cy="400050"/>
                <a:chOff x="766" y="2364"/>
                <a:chExt cx="222" cy="252"/>
              </a:xfrm>
            </p:grpSpPr>
            <p:sp>
              <p:nvSpPr>
                <p:cNvPr id="63" name="Rectangle 9"/>
                <p:cNvSpPr>
                  <a:spLocks noChangeArrowheads="1"/>
                </p:cNvSpPr>
                <p:nvPr/>
              </p:nvSpPr>
              <p:spPr bwMode="auto">
                <a:xfrm>
                  <a:off x="766" y="2405"/>
                  <a:ext cx="222" cy="165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66" y="2364"/>
                  <a:ext cx="22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B</a:t>
                  </a:r>
                </a:p>
              </p:txBody>
            </p:sp>
          </p:grpSp>
          <p:grpSp>
            <p:nvGrpSpPr>
              <p:cNvPr id="38" name="Group 31"/>
              <p:cNvGrpSpPr>
                <a:grpSpLocks/>
              </p:cNvGrpSpPr>
              <p:nvPr/>
            </p:nvGrpSpPr>
            <p:grpSpPr bwMode="auto">
              <a:xfrm>
                <a:off x="1304925" y="4627562"/>
                <a:ext cx="1352550" cy="401638"/>
                <a:chOff x="309" y="2747"/>
                <a:chExt cx="852" cy="253"/>
              </a:xfrm>
            </p:grpSpPr>
            <p:grpSp>
              <p:nvGrpSpPr>
                <p:cNvPr id="57" name="Group 29"/>
                <p:cNvGrpSpPr>
                  <a:grpSpLocks/>
                </p:cNvGrpSpPr>
                <p:nvPr/>
              </p:nvGrpSpPr>
              <p:grpSpPr bwMode="auto">
                <a:xfrm>
                  <a:off x="309" y="2748"/>
                  <a:ext cx="222" cy="252"/>
                  <a:chOff x="1209" y="2366"/>
                  <a:chExt cx="222" cy="252"/>
                </a:xfrm>
              </p:grpSpPr>
              <p:sp>
                <p:nvSpPr>
                  <p:cNvPr id="6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209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62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9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58" name="Group 30"/>
                <p:cNvGrpSpPr>
                  <a:grpSpLocks/>
                </p:cNvGrpSpPr>
                <p:nvPr/>
              </p:nvGrpSpPr>
              <p:grpSpPr bwMode="auto">
                <a:xfrm>
                  <a:off x="939" y="2747"/>
                  <a:ext cx="222" cy="252"/>
                  <a:chOff x="1652" y="2366"/>
                  <a:chExt cx="222" cy="252"/>
                </a:xfrm>
              </p:grpSpPr>
              <p:sp>
                <p:nvSpPr>
                  <p:cNvPr id="59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652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60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2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D</a:t>
                    </a:r>
                  </a:p>
                </p:txBody>
              </p:sp>
            </p:grpSp>
          </p:grpSp>
          <p:grpSp>
            <p:nvGrpSpPr>
              <p:cNvPr id="39" name="Group 39"/>
              <p:cNvGrpSpPr>
                <a:grpSpLocks/>
              </p:cNvGrpSpPr>
              <p:nvPr/>
            </p:nvGrpSpPr>
            <p:grpSpPr bwMode="auto">
              <a:xfrm>
                <a:off x="1914525" y="3372379"/>
                <a:ext cx="133350" cy="548640"/>
                <a:chOff x="678" y="1812"/>
                <a:chExt cx="84" cy="399"/>
              </a:xfrm>
            </p:grpSpPr>
            <p:grpSp>
              <p:nvGrpSpPr>
                <p:cNvPr id="52" name="Group 3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54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55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56" name="Line 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53" name="Line 38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0" cy="3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0" name="Group 40"/>
              <p:cNvGrpSpPr>
                <a:grpSpLocks/>
              </p:cNvGrpSpPr>
              <p:nvPr/>
            </p:nvGrpSpPr>
            <p:grpSpPr bwMode="auto">
              <a:xfrm rot="1671610">
                <a:off x="1686604" y="4168915"/>
                <a:ext cx="142875" cy="607606"/>
                <a:chOff x="672" y="1812"/>
                <a:chExt cx="90" cy="474"/>
              </a:xfrm>
            </p:grpSpPr>
            <p:grpSp>
              <p:nvGrpSpPr>
                <p:cNvPr id="47" name="Group 41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49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50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51" name="Line 4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48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672" y="1887"/>
                  <a:ext cx="48" cy="39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41" name="Group 46"/>
              <p:cNvGrpSpPr>
                <a:grpSpLocks/>
              </p:cNvGrpSpPr>
              <p:nvPr/>
            </p:nvGrpSpPr>
            <p:grpSpPr bwMode="auto">
              <a:xfrm rot="20179887">
                <a:off x="2129145" y="4157553"/>
                <a:ext cx="192088" cy="614267"/>
                <a:chOff x="678" y="1812"/>
                <a:chExt cx="121" cy="468"/>
              </a:xfrm>
            </p:grpSpPr>
            <p:grpSp>
              <p:nvGrpSpPr>
                <p:cNvPr id="42" name="Group 4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44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45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46" name="Line 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43" name="Line 51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79" cy="3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</p:grpSp>
      </p:grpSp>
      <p:sp>
        <p:nvSpPr>
          <p:cNvPr id="67" name="Content Placeholder 22"/>
          <p:cNvSpPr txBox="1">
            <a:spLocks/>
          </p:cNvSpPr>
          <p:nvPr/>
        </p:nvSpPr>
        <p:spPr>
          <a:xfrm>
            <a:off x="54864" y="5867400"/>
            <a:ext cx="903872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spcAft>
                <a:spcPts val="200"/>
              </a:spcAft>
              <a:buNone/>
            </a:pPr>
            <a:r>
              <a:rPr lang="en-US" sz="1800" b="0" dirty="0" smtClean="0"/>
              <a:t>Ideas of graph coverage for inheritance and polymorphism are preliminary </a:t>
            </a:r>
          </a:p>
          <a:p>
            <a:pPr marL="15875" lvl="1" indent="0" algn="ctr" fontAlgn="auto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800" b="0" dirty="0" smtClean="0"/>
              <a:t>[noted by Offutt and </a:t>
            </a:r>
            <a:r>
              <a:rPr lang="en-US" sz="1800" b="0" dirty="0" err="1" smtClean="0"/>
              <a:t>Ammann</a:t>
            </a:r>
            <a:r>
              <a:rPr lang="en-US" sz="1800" b="0" dirty="0" smtClean="0"/>
              <a:t>]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4666807" y="3518893"/>
            <a:ext cx="3355212" cy="1978741"/>
            <a:chOff x="4666807" y="3518893"/>
            <a:chExt cx="3355212" cy="1978741"/>
          </a:xfrm>
        </p:grpSpPr>
        <p:grpSp>
          <p:nvGrpSpPr>
            <p:cNvPr id="190" name="Group 189"/>
            <p:cNvGrpSpPr/>
            <p:nvPr/>
          </p:nvGrpSpPr>
          <p:grpSpPr>
            <a:xfrm>
              <a:off x="6935344" y="3566057"/>
              <a:ext cx="487362" cy="430674"/>
              <a:chOff x="6734175" y="3590908"/>
              <a:chExt cx="487362" cy="430674"/>
            </a:xfrm>
          </p:grpSpPr>
          <p:sp>
            <p:nvSpPr>
              <p:cNvPr id="119" name="Oval 88"/>
              <p:cNvSpPr>
                <a:spLocks noChangeArrowheads="1"/>
              </p:cNvSpPr>
              <p:nvPr/>
            </p:nvSpPr>
            <p:spPr bwMode="auto">
              <a:xfrm>
                <a:off x="6734175" y="3619944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0" name="Text Box 89"/>
              <p:cNvSpPr txBox="1">
                <a:spLocks noChangeArrowheads="1"/>
              </p:cNvSpPr>
              <p:nvPr/>
            </p:nvSpPr>
            <p:spPr bwMode="auto">
              <a:xfrm>
                <a:off x="6826694" y="3590908"/>
                <a:ext cx="3381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a</a:t>
                </a: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35357" y="4315865"/>
              <a:ext cx="487362" cy="419557"/>
              <a:chOff x="6834188" y="4340716"/>
              <a:chExt cx="487362" cy="419557"/>
            </a:xfrm>
          </p:grpSpPr>
          <p:sp>
            <p:nvSpPr>
              <p:cNvPr id="117" name="Oval 92"/>
              <p:cNvSpPr>
                <a:spLocks noChangeArrowheads="1"/>
              </p:cNvSpPr>
              <p:nvPr/>
            </p:nvSpPr>
            <p:spPr bwMode="auto">
              <a:xfrm>
                <a:off x="6834188" y="4358635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8" name="Text Box 93"/>
              <p:cNvSpPr txBox="1">
                <a:spLocks noChangeArrowheads="1"/>
              </p:cNvSpPr>
              <p:nvPr/>
            </p:nvSpPr>
            <p:spPr bwMode="auto">
              <a:xfrm>
                <a:off x="6918134" y="4340716"/>
                <a:ext cx="34448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b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7534657" y="5044337"/>
              <a:ext cx="487362" cy="417212"/>
              <a:chOff x="7302500" y="5145388"/>
              <a:chExt cx="487362" cy="417212"/>
            </a:xfrm>
          </p:grpSpPr>
          <p:sp>
            <p:nvSpPr>
              <p:cNvPr id="115" name="Oval 95"/>
              <p:cNvSpPr>
                <a:spLocks noChangeArrowheads="1"/>
              </p:cNvSpPr>
              <p:nvPr/>
            </p:nvSpPr>
            <p:spPr bwMode="auto">
              <a:xfrm>
                <a:off x="7302500" y="5160962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96"/>
              <p:cNvSpPr txBox="1">
                <a:spLocks noChangeArrowheads="1"/>
              </p:cNvSpPr>
              <p:nvPr/>
            </p:nvSpPr>
            <p:spPr bwMode="auto">
              <a:xfrm>
                <a:off x="7375334" y="5145388"/>
                <a:ext cx="34448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d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666807" y="5080549"/>
              <a:ext cx="487362" cy="417085"/>
              <a:chOff x="4795838" y="5029200"/>
              <a:chExt cx="487362" cy="417085"/>
            </a:xfrm>
          </p:grpSpPr>
          <p:sp>
            <p:nvSpPr>
              <p:cNvPr id="113" name="Oval 98"/>
              <p:cNvSpPr>
                <a:spLocks noChangeArrowheads="1"/>
              </p:cNvSpPr>
              <p:nvPr/>
            </p:nvSpPr>
            <p:spPr bwMode="auto">
              <a:xfrm>
                <a:off x="4795838" y="5044647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99"/>
              <p:cNvSpPr txBox="1">
                <a:spLocks noChangeArrowheads="1"/>
              </p:cNvSpPr>
              <p:nvPr/>
            </p:nvSpPr>
            <p:spPr bwMode="auto">
              <a:xfrm>
                <a:off x="4882896" y="5029200"/>
                <a:ext cx="3175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c</a:t>
                </a:r>
              </a:p>
            </p:txBody>
          </p:sp>
        </p:grp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6516310" y="3518893"/>
              <a:ext cx="490999" cy="1566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 flipH="1">
              <a:off x="5144199" y="5059909"/>
              <a:ext cx="510561" cy="157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7027863" y="5080549"/>
              <a:ext cx="498031" cy="1571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1" name="Line 103"/>
            <p:cNvSpPr>
              <a:spLocks noChangeShapeType="1"/>
            </p:cNvSpPr>
            <p:nvPr/>
          </p:nvSpPr>
          <p:spPr bwMode="auto">
            <a:xfrm>
              <a:off x="6516310" y="4311103"/>
              <a:ext cx="544064" cy="1731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195" name="Right Arrow 194"/>
          <p:cNvSpPr/>
          <p:nvPr/>
        </p:nvSpPr>
        <p:spPr bwMode="auto">
          <a:xfrm>
            <a:off x="3639312" y="4038600"/>
            <a:ext cx="365760" cy="534439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/>
          <p:cNvGrpSpPr/>
          <p:nvPr/>
        </p:nvGrpSpPr>
        <p:grpSpPr>
          <a:xfrm>
            <a:off x="304800" y="2895600"/>
            <a:ext cx="3733799" cy="3124200"/>
            <a:chOff x="4495801" y="3161772"/>
            <a:chExt cx="3733799" cy="3124200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495801" y="3161772"/>
              <a:ext cx="3733799" cy="31242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5654760" y="3275543"/>
              <a:ext cx="1352550" cy="2002896"/>
              <a:chOff x="1304925" y="3026304"/>
              <a:chExt cx="1352550" cy="2002896"/>
            </a:xfrm>
          </p:grpSpPr>
          <p:grpSp>
            <p:nvGrpSpPr>
              <p:cNvPr id="157" name="Group 27"/>
              <p:cNvGrpSpPr>
                <a:grpSpLocks/>
              </p:cNvGrpSpPr>
              <p:nvPr/>
            </p:nvGrpSpPr>
            <p:grpSpPr bwMode="auto">
              <a:xfrm>
                <a:off x="1806575" y="3026304"/>
                <a:ext cx="363538" cy="400050"/>
                <a:chOff x="1209" y="1904"/>
                <a:chExt cx="229" cy="252"/>
              </a:xfrm>
            </p:grpSpPr>
            <p:sp>
              <p:nvSpPr>
                <p:cNvPr id="186" name="Rectangle 7"/>
                <p:cNvSpPr>
                  <a:spLocks noChangeArrowheads="1"/>
                </p:cNvSpPr>
                <p:nvPr/>
              </p:nvSpPr>
              <p:spPr bwMode="auto">
                <a:xfrm>
                  <a:off x="1209" y="1950"/>
                  <a:ext cx="221" cy="16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8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217" y="1904"/>
                  <a:ext cx="221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A</a:t>
                  </a:r>
                </a:p>
              </p:txBody>
            </p:sp>
          </p:grpSp>
          <p:grpSp>
            <p:nvGrpSpPr>
              <p:cNvPr id="158" name="Group 28"/>
              <p:cNvGrpSpPr>
                <a:grpSpLocks/>
              </p:cNvGrpSpPr>
              <p:nvPr/>
            </p:nvGrpSpPr>
            <p:grpSpPr bwMode="auto">
              <a:xfrm>
                <a:off x="1804988" y="3867149"/>
                <a:ext cx="352425" cy="400050"/>
                <a:chOff x="766" y="2364"/>
                <a:chExt cx="222" cy="252"/>
              </a:xfrm>
            </p:grpSpPr>
            <p:sp>
              <p:nvSpPr>
                <p:cNvPr id="184" name="Rectangle 9"/>
                <p:cNvSpPr>
                  <a:spLocks noChangeArrowheads="1"/>
                </p:cNvSpPr>
                <p:nvPr/>
              </p:nvSpPr>
              <p:spPr bwMode="auto">
                <a:xfrm>
                  <a:off x="766" y="2405"/>
                  <a:ext cx="222" cy="165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/>
                  <a:endParaRPr lang="en-US" altLang="en-US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8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66" y="2364"/>
                  <a:ext cx="22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5pPr>
                  <a:lvl6pPr marL="25146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6pPr>
                  <a:lvl7pPr marL="29718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7pPr>
                  <a:lvl8pPr marL="34290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8pPr>
                  <a:lvl9pPr marL="3886200" indent="-228600" algn="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B</a:t>
                  </a:r>
                </a:p>
              </p:txBody>
            </p:sp>
          </p:grpSp>
          <p:grpSp>
            <p:nvGrpSpPr>
              <p:cNvPr id="159" name="Group 31"/>
              <p:cNvGrpSpPr>
                <a:grpSpLocks/>
              </p:cNvGrpSpPr>
              <p:nvPr/>
            </p:nvGrpSpPr>
            <p:grpSpPr bwMode="auto">
              <a:xfrm>
                <a:off x="1304925" y="4627562"/>
                <a:ext cx="1352550" cy="401638"/>
                <a:chOff x="309" y="2747"/>
                <a:chExt cx="852" cy="253"/>
              </a:xfrm>
            </p:grpSpPr>
            <p:grpSp>
              <p:nvGrpSpPr>
                <p:cNvPr id="178" name="Group 29"/>
                <p:cNvGrpSpPr>
                  <a:grpSpLocks/>
                </p:cNvGrpSpPr>
                <p:nvPr/>
              </p:nvGrpSpPr>
              <p:grpSpPr bwMode="auto">
                <a:xfrm>
                  <a:off x="309" y="2748"/>
                  <a:ext cx="222" cy="252"/>
                  <a:chOff x="1209" y="2366"/>
                  <a:chExt cx="222" cy="252"/>
                </a:xfrm>
              </p:grpSpPr>
              <p:sp>
                <p:nvSpPr>
                  <p:cNvPr id="18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209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83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9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79" name="Group 30"/>
                <p:cNvGrpSpPr>
                  <a:grpSpLocks/>
                </p:cNvGrpSpPr>
                <p:nvPr/>
              </p:nvGrpSpPr>
              <p:grpSpPr bwMode="auto">
                <a:xfrm>
                  <a:off x="939" y="2747"/>
                  <a:ext cx="222" cy="252"/>
                  <a:chOff x="1652" y="2366"/>
                  <a:chExt cx="222" cy="252"/>
                </a:xfrm>
              </p:grpSpPr>
              <p:sp>
                <p:nvSpPr>
                  <p:cNvPr id="180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1652" y="2405"/>
                    <a:ext cx="222" cy="165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/>
                    <a:endParaRPr lang="en-US" altLang="en-US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81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2" y="2366"/>
                    <a:ext cx="222" cy="2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1pPr>
                    <a:lvl2pPr marL="742950" indent="-28575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2pPr>
                    <a:lvl3pPr marL="11430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3pPr>
                    <a:lvl4pPr marL="16002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4pPr>
                    <a:lvl5pPr marL="2057400" indent="-228600"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5pPr>
                    <a:lvl6pPr marL="25146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6pPr>
                    <a:lvl7pPr marL="29718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7pPr>
                    <a:lvl8pPr marL="34290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8pPr>
                    <a:lvl9pPr marL="3886200" indent="-228600" algn="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rgbClr val="FAFD00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 eaLnBrk="1" hangingPunct="1">
                      <a:spcBef>
                        <a:spcPct val="50000"/>
                      </a:spcBef>
                    </a:pPr>
                    <a:r>
                      <a:rPr kumimoji="1" lang="en-US" altLang="zh-CN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rPr>
                      <a:t>D</a:t>
                    </a:r>
                  </a:p>
                </p:txBody>
              </p:sp>
            </p:grpSp>
          </p:grpSp>
          <p:grpSp>
            <p:nvGrpSpPr>
              <p:cNvPr id="160" name="Group 39"/>
              <p:cNvGrpSpPr>
                <a:grpSpLocks/>
              </p:cNvGrpSpPr>
              <p:nvPr/>
            </p:nvGrpSpPr>
            <p:grpSpPr bwMode="auto">
              <a:xfrm>
                <a:off x="1914525" y="3372379"/>
                <a:ext cx="133350" cy="548640"/>
                <a:chOff x="678" y="1812"/>
                <a:chExt cx="84" cy="399"/>
              </a:xfrm>
            </p:grpSpPr>
            <p:grpSp>
              <p:nvGrpSpPr>
                <p:cNvPr id="173" name="Group 3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7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6" name="Line 3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7" name="Line 3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74" name="Line 38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0" cy="3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161" name="Group 40"/>
              <p:cNvGrpSpPr>
                <a:grpSpLocks/>
              </p:cNvGrpSpPr>
              <p:nvPr/>
            </p:nvGrpSpPr>
            <p:grpSpPr bwMode="auto">
              <a:xfrm rot="1671610">
                <a:off x="1686604" y="4168915"/>
                <a:ext cx="142875" cy="607606"/>
                <a:chOff x="672" y="1812"/>
                <a:chExt cx="90" cy="474"/>
              </a:xfrm>
            </p:grpSpPr>
            <p:grpSp>
              <p:nvGrpSpPr>
                <p:cNvPr id="168" name="Group 41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7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1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72" name="Line 4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6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672" y="1887"/>
                  <a:ext cx="48" cy="39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grpSp>
            <p:nvGrpSpPr>
              <p:cNvPr id="162" name="Group 46"/>
              <p:cNvGrpSpPr>
                <a:grpSpLocks/>
              </p:cNvGrpSpPr>
              <p:nvPr/>
            </p:nvGrpSpPr>
            <p:grpSpPr bwMode="auto">
              <a:xfrm rot="20179887">
                <a:off x="2129145" y="4157553"/>
                <a:ext cx="192088" cy="614267"/>
                <a:chOff x="678" y="1812"/>
                <a:chExt cx="121" cy="468"/>
              </a:xfrm>
            </p:grpSpPr>
            <p:grpSp>
              <p:nvGrpSpPr>
                <p:cNvPr id="163" name="Group 47"/>
                <p:cNvGrpSpPr>
                  <a:grpSpLocks/>
                </p:cNvGrpSpPr>
                <p:nvPr/>
              </p:nvGrpSpPr>
              <p:grpSpPr bwMode="auto">
                <a:xfrm>
                  <a:off x="678" y="1812"/>
                  <a:ext cx="84" cy="66"/>
                  <a:chOff x="903" y="2193"/>
                  <a:chExt cx="84" cy="66"/>
                </a:xfrm>
              </p:grpSpPr>
              <p:sp>
                <p:nvSpPr>
                  <p:cNvPr id="16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903" y="2259"/>
                    <a:ext cx="8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66" name="Line 4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167" name="Line 5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45" y="2193"/>
                    <a:ext cx="39" cy="6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lang="en-US" sz="20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</p:grpSp>
            <p:sp>
              <p:nvSpPr>
                <p:cNvPr id="164" name="Line 51"/>
                <p:cNvSpPr>
                  <a:spLocks noChangeShapeType="1"/>
                </p:cNvSpPr>
                <p:nvPr/>
              </p:nvSpPr>
              <p:spPr bwMode="auto">
                <a:xfrm>
                  <a:off x="720" y="1887"/>
                  <a:ext cx="79" cy="39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en-US" sz="20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on Inheritance Graph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2066661"/>
          </a:xfrm>
        </p:spPr>
        <p:txBody>
          <a:bodyPr>
            <a:normAutofit/>
          </a:bodyPr>
          <a:lstStyle/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Node coverage: </a:t>
            </a:r>
            <a:r>
              <a:rPr lang="en-US" sz="2200" dirty="0" smtClean="0">
                <a:solidFill>
                  <a:srgbClr val="FFFF00"/>
                </a:solidFill>
              </a:rPr>
              <a:t>create</a:t>
            </a:r>
            <a:r>
              <a:rPr lang="en-US" sz="2200" dirty="0" smtClean="0"/>
              <a:t> at least one object for each class</a:t>
            </a:r>
          </a:p>
          <a:p>
            <a:pPr marL="574358" lvl="2" indent="-284163">
              <a:lnSpc>
                <a:spcPct val="90000"/>
              </a:lnSpc>
              <a:spcBef>
                <a:spcPts val="500"/>
              </a:spcBef>
            </a:pPr>
            <a:r>
              <a:rPr lang="en-US" sz="1800" dirty="0" smtClean="0"/>
              <a:t>Weak because there is no execution</a:t>
            </a:r>
          </a:p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Thus, we create an object for each class and then apply call coverage (execute every call at least once)  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475806" y="3252721"/>
            <a:ext cx="3367164" cy="2552256"/>
            <a:chOff x="4666807" y="3518893"/>
            <a:chExt cx="3367164" cy="2552256"/>
          </a:xfrm>
        </p:grpSpPr>
        <p:grpSp>
          <p:nvGrpSpPr>
            <p:cNvPr id="190" name="Group 189"/>
            <p:cNvGrpSpPr/>
            <p:nvPr/>
          </p:nvGrpSpPr>
          <p:grpSpPr>
            <a:xfrm>
              <a:off x="6935344" y="3566057"/>
              <a:ext cx="487362" cy="430674"/>
              <a:chOff x="6734175" y="3590908"/>
              <a:chExt cx="487362" cy="430674"/>
            </a:xfrm>
          </p:grpSpPr>
          <p:sp>
            <p:nvSpPr>
              <p:cNvPr id="119" name="Oval 88"/>
              <p:cNvSpPr>
                <a:spLocks noChangeArrowheads="1"/>
              </p:cNvSpPr>
              <p:nvPr/>
            </p:nvSpPr>
            <p:spPr bwMode="auto">
              <a:xfrm>
                <a:off x="6734175" y="3619944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0" name="Text Box 89"/>
              <p:cNvSpPr txBox="1">
                <a:spLocks noChangeArrowheads="1"/>
              </p:cNvSpPr>
              <p:nvPr/>
            </p:nvSpPr>
            <p:spPr bwMode="auto">
              <a:xfrm>
                <a:off x="6826694" y="3590908"/>
                <a:ext cx="33813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a</a:t>
                </a: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35357" y="4315865"/>
              <a:ext cx="487362" cy="419557"/>
              <a:chOff x="6834188" y="4340716"/>
              <a:chExt cx="487362" cy="419557"/>
            </a:xfrm>
          </p:grpSpPr>
          <p:sp>
            <p:nvSpPr>
              <p:cNvPr id="117" name="Oval 92"/>
              <p:cNvSpPr>
                <a:spLocks noChangeArrowheads="1"/>
              </p:cNvSpPr>
              <p:nvPr/>
            </p:nvSpPr>
            <p:spPr bwMode="auto">
              <a:xfrm>
                <a:off x="6834188" y="4358635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8" name="Text Box 93"/>
              <p:cNvSpPr txBox="1">
                <a:spLocks noChangeArrowheads="1"/>
              </p:cNvSpPr>
              <p:nvPr/>
            </p:nvSpPr>
            <p:spPr bwMode="auto">
              <a:xfrm>
                <a:off x="6918134" y="4340716"/>
                <a:ext cx="344487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b</a:t>
                </a: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6817481" y="5044307"/>
              <a:ext cx="1216490" cy="1026842"/>
              <a:chOff x="6585324" y="5145358"/>
              <a:chExt cx="1216490" cy="1026842"/>
            </a:xfrm>
          </p:grpSpPr>
          <p:sp>
            <p:nvSpPr>
              <p:cNvPr id="115" name="Oval 95"/>
              <p:cNvSpPr>
                <a:spLocks noChangeArrowheads="1"/>
              </p:cNvSpPr>
              <p:nvPr/>
            </p:nvSpPr>
            <p:spPr bwMode="auto">
              <a:xfrm>
                <a:off x="7302500" y="5160962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96"/>
              <p:cNvSpPr txBox="1">
                <a:spLocks noChangeArrowheads="1"/>
              </p:cNvSpPr>
              <p:nvPr/>
            </p:nvSpPr>
            <p:spPr bwMode="auto">
              <a:xfrm>
                <a:off x="7293341" y="5145358"/>
                <a:ext cx="50847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d2</a:t>
                </a:r>
                <a:endParaRPr lang="en-US" altLang="en-US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4" name="Oval 95"/>
              <p:cNvSpPr>
                <a:spLocks noChangeArrowheads="1"/>
              </p:cNvSpPr>
              <p:nvPr/>
            </p:nvSpPr>
            <p:spPr bwMode="auto">
              <a:xfrm>
                <a:off x="6585324" y="5770562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5" name="Text Box 96"/>
              <p:cNvSpPr txBox="1">
                <a:spLocks noChangeArrowheads="1"/>
              </p:cNvSpPr>
              <p:nvPr/>
            </p:nvSpPr>
            <p:spPr bwMode="auto">
              <a:xfrm>
                <a:off x="6592316" y="5758139"/>
                <a:ext cx="50847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d1</a:t>
                </a:r>
                <a:endParaRPr lang="en-US" altLang="en-US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666807" y="5080549"/>
              <a:ext cx="487362" cy="417085"/>
              <a:chOff x="4795838" y="5029200"/>
              <a:chExt cx="487362" cy="417085"/>
            </a:xfrm>
          </p:grpSpPr>
          <p:sp>
            <p:nvSpPr>
              <p:cNvPr id="113" name="Oval 98"/>
              <p:cNvSpPr>
                <a:spLocks noChangeArrowheads="1"/>
              </p:cNvSpPr>
              <p:nvPr/>
            </p:nvSpPr>
            <p:spPr bwMode="auto">
              <a:xfrm>
                <a:off x="4795838" y="5044647"/>
                <a:ext cx="487362" cy="401638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endParaRPr lang="en-US" altLang="en-US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99"/>
              <p:cNvSpPr txBox="1">
                <a:spLocks noChangeArrowheads="1"/>
              </p:cNvSpPr>
              <p:nvPr/>
            </p:nvSpPr>
            <p:spPr bwMode="auto">
              <a:xfrm>
                <a:off x="4882896" y="5029200"/>
                <a:ext cx="317500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/>
                <a:r>
                  <a:rPr lang="en-US" altLang="en-US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c</a:t>
                </a:r>
              </a:p>
            </p:txBody>
          </p:sp>
        </p:grp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6516310" y="3518893"/>
              <a:ext cx="490999" cy="1566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 flipH="1">
              <a:off x="5144199" y="5059909"/>
              <a:ext cx="510561" cy="157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7027863" y="5080549"/>
              <a:ext cx="498031" cy="1571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1" name="Line 103"/>
            <p:cNvSpPr>
              <a:spLocks noChangeShapeType="1"/>
            </p:cNvSpPr>
            <p:nvPr/>
          </p:nvSpPr>
          <p:spPr bwMode="auto">
            <a:xfrm>
              <a:off x="6516310" y="4311103"/>
              <a:ext cx="544064" cy="1731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6" name="Line 102"/>
            <p:cNvSpPr>
              <a:spLocks noChangeShapeType="1"/>
            </p:cNvSpPr>
            <p:nvPr/>
          </p:nvSpPr>
          <p:spPr bwMode="auto">
            <a:xfrm>
              <a:off x="6935344" y="5203932"/>
              <a:ext cx="144628" cy="4810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20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92" name="Content Placeholder 22"/>
          <p:cNvSpPr txBox="1">
            <a:spLocks/>
          </p:cNvSpPr>
          <p:nvPr/>
        </p:nvSpPr>
        <p:spPr>
          <a:xfrm>
            <a:off x="4238161" y="2854522"/>
            <a:ext cx="4819248" cy="194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0" dirty="0">
                <a:solidFill>
                  <a:srgbClr val="FFFF00"/>
                </a:solidFill>
              </a:rPr>
              <a:t>OO call coverage</a:t>
            </a:r>
            <a:endParaRPr lang="en-US" sz="2200" b="0" dirty="0" smtClean="0">
              <a:solidFill>
                <a:srgbClr val="FFFF00"/>
              </a:solidFill>
            </a:endParaRPr>
          </a:p>
          <a:p>
            <a:pPr marL="358775" lvl="1" indent="-3429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000" b="0" dirty="0" smtClean="0"/>
              <a:t>Cover each node in the call graph of an object instantiated for each class in the inheritance hierarchy graph</a:t>
            </a:r>
          </a:p>
        </p:txBody>
      </p:sp>
      <p:sp>
        <p:nvSpPr>
          <p:cNvPr id="93" name="Content Placeholder 22"/>
          <p:cNvSpPr txBox="1">
            <a:spLocks/>
          </p:cNvSpPr>
          <p:nvPr/>
        </p:nvSpPr>
        <p:spPr>
          <a:xfrm>
            <a:off x="4238161" y="4533399"/>
            <a:ext cx="4819248" cy="190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0" dirty="0" smtClean="0">
                <a:solidFill>
                  <a:srgbClr val="FFFF00"/>
                </a:solidFill>
              </a:rPr>
              <a:t>All object call coverage</a:t>
            </a:r>
          </a:p>
          <a:p>
            <a:pPr marL="358775" lvl="1" indent="-3429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sz="2000" b="0" dirty="0"/>
              <a:t>Cover each node in the call graph of </a:t>
            </a:r>
            <a:r>
              <a:rPr lang="en-US" sz="2000" b="0" dirty="0" smtClean="0">
                <a:solidFill>
                  <a:srgbClr val="FFFF00"/>
                </a:solidFill>
              </a:rPr>
              <a:t>every</a:t>
            </a:r>
            <a:r>
              <a:rPr lang="en-US" sz="2000" b="0" dirty="0" smtClean="0"/>
              <a:t> object </a:t>
            </a:r>
            <a:r>
              <a:rPr lang="en-US" sz="2000" b="0" dirty="0"/>
              <a:t>instantiated for each class in the inheritance hierarchy graph</a:t>
            </a: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20882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for Design Elements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763000" cy="3970339"/>
          </a:xfrm>
        </p:spPr>
        <p:txBody>
          <a:bodyPr>
            <a:normAutofit/>
          </a:bodyPr>
          <a:lstStyle/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Control connections among design elements are not effective at finding faults</a:t>
            </a:r>
            <a:endParaRPr lang="en-US" sz="1800" dirty="0" smtClean="0"/>
          </a:p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Data flow coverage can be applied to call graphs </a:t>
            </a:r>
          </a:p>
          <a:p>
            <a:pPr marL="300038" lvl="1" indent="-284163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Data flow couplings are often more complex than control flow couplings </a:t>
            </a:r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When values are passed, they change names</a:t>
            </a:r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Many different ways to share data</a:t>
            </a:r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err="1"/>
              <a:t>defs</a:t>
            </a:r>
            <a:r>
              <a:rPr lang="en-US" dirty="0"/>
              <a:t> and uses can be difficult </a:t>
            </a:r>
            <a:endParaRPr lang="en-US" dirty="0" smtClean="0"/>
          </a:p>
          <a:p>
            <a:pPr marL="1146175" lvl="3" indent="-3175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Which uses a </a:t>
            </a:r>
            <a:r>
              <a:rPr lang="en-US" dirty="0" err="1" smtClean="0"/>
              <a:t>def</a:t>
            </a:r>
            <a:r>
              <a:rPr lang="en-US" dirty="0" smtClean="0"/>
              <a:t> can reach</a:t>
            </a:r>
          </a:p>
        </p:txBody>
      </p:sp>
      <p:sp>
        <p:nvSpPr>
          <p:cNvPr id="60" name="Content Placeholder 22"/>
          <p:cNvSpPr txBox="1">
            <a:spLocks/>
          </p:cNvSpPr>
          <p:nvPr/>
        </p:nvSpPr>
        <p:spPr>
          <a:xfrm>
            <a:off x="1066801" y="4876800"/>
            <a:ext cx="7010399" cy="990600"/>
          </a:xfrm>
          <a:prstGeom prst="rect">
            <a:avLst/>
          </a:prstGeom>
          <a:solidFill>
            <a:srgbClr val="000099"/>
          </a:solidFill>
          <a:ln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0" dirty="0" smtClean="0"/>
              <a:t>When software gets complicated, that indicates a source </a:t>
            </a:r>
            <a:r>
              <a:rPr lang="en-US" sz="2200" b="0" smtClean="0"/>
              <a:t>of faults</a:t>
            </a: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16114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8016" y="1536192"/>
            <a:ext cx="8868229" cy="3789558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Site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0" name="Content Placeholder 22"/>
          <p:cNvSpPr txBox="1">
            <a:spLocks/>
          </p:cNvSpPr>
          <p:nvPr/>
        </p:nvSpPr>
        <p:spPr>
          <a:xfrm>
            <a:off x="731520" y="990600"/>
            <a:ext cx="7696199" cy="457200"/>
          </a:xfrm>
          <a:prstGeom prst="rect">
            <a:avLst/>
          </a:prstGeom>
          <a:solidFill>
            <a:srgbClr val="000099"/>
          </a:solidFill>
          <a:ln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000" b="0" dirty="0" smtClean="0"/>
              <a:t>The primary issue is where the </a:t>
            </a:r>
            <a:r>
              <a:rPr lang="en-US" sz="2000" b="0" dirty="0" err="1" smtClean="0"/>
              <a:t>defs</a:t>
            </a:r>
            <a:r>
              <a:rPr lang="en-US" sz="2000" b="0" dirty="0" smtClean="0"/>
              <a:t> and uses occur</a:t>
            </a:r>
            <a:endParaRPr lang="en-US" sz="2000" b="0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64190" y="2102346"/>
            <a:ext cx="1100139" cy="299569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kumimoji="1" lang="en-US" altLang="zh-CN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 </a:t>
            </a: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B (x)</a:t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 </a:t>
            </a:r>
            <a:r>
              <a:rPr kumimoji="1" lang="en-US" altLang="zh-CN" sz="240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end A</a:t>
            </a:r>
          </a:p>
          <a:p>
            <a:pPr algn="l" eaLnBrk="1" hangingPunct="1">
              <a:spcBef>
                <a:spcPts val="2000"/>
              </a:spcBef>
            </a:pPr>
            <a:r>
              <a:rPr kumimoji="1" lang="en-US" altLang="zh-CN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B </a:t>
            </a: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(Y)</a:t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</a:t>
            </a:r>
            <a:r>
              <a:rPr kumimoji="1" lang="en-US" altLang="zh-CN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</a:t>
            </a: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/>
            </a:r>
            <a:b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</a:br>
            <a:r>
              <a:rPr kumimoji="1" lang="en-US" altLang="zh-CN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  <a:sym typeface="MT Extra" pitchFamily="18" charset="2"/>
              </a:rPr>
              <a:t>end B</a:t>
            </a:r>
          </a:p>
        </p:txBody>
      </p:sp>
      <p:sp>
        <p:nvSpPr>
          <p:cNvPr id="10" name="AutoShape 19"/>
          <p:cNvSpPr>
            <a:spLocks/>
          </p:cNvSpPr>
          <p:nvPr/>
        </p:nvSpPr>
        <p:spPr bwMode="auto">
          <a:xfrm>
            <a:off x="3886200" y="3733800"/>
            <a:ext cx="1024128" cy="381000"/>
          </a:xfrm>
          <a:prstGeom prst="borderCallout2">
            <a:avLst>
              <a:gd name="adj1" fmla="val 30001"/>
              <a:gd name="adj2" fmla="val -4081"/>
              <a:gd name="adj3" fmla="val 33810"/>
              <a:gd name="adj4" fmla="val -91955"/>
              <a:gd name="adj5" fmla="val 86190"/>
              <a:gd name="adj6" fmla="val -136011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0" dirty="0" err="1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Callee</a:t>
            </a:r>
            <a:endParaRPr lang="en-US" altLang="en-US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ontent Placeholder 22"/>
          <p:cNvSpPr txBox="1">
            <a:spLocks/>
          </p:cNvSpPr>
          <p:nvPr/>
        </p:nvSpPr>
        <p:spPr>
          <a:xfrm>
            <a:off x="4919472" y="1716024"/>
            <a:ext cx="3657600" cy="60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Unit that invokes another unit</a:t>
            </a:r>
          </a:p>
        </p:txBody>
      </p:sp>
      <p:sp>
        <p:nvSpPr>
          <p:cNvPr id="20" name="Content Placeholder 22"/>
          <p:cNvSpPr txBox="1">
            <a:spLocks/>
          </p:cNvSpPr>
          <p:nvPr/>
        </p:nvSpPr>
        <p:spPr>
          <a:xfrm>
            <a:off x="4904232" y="3810000"/>
            <a:ext cx="2515738" cy="440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Unit that is called</a:t>
            </a:r>
          </a:p>
        </p:txBody>
      </p:sp>
      <p:sp>
        <p:nvSpPr>
          <p:cNvPr id="22" name="Content Placeholder 22"/>
          <p:cNvSpPr txBox="1">
            <a:spLocks/>
          </p:cNvSpPr>
          <p:nvPr/>
        </p:nvSpPr>
        <p:spPr>
          <a:xfrm>
            <a:off x="6345936" y="3215640"/>
            <a:ext cx="2660904" cy="33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Variable in the caller</a:t>
            </a:r>
          </a:p>
        </p:txBody>
      </p:sp>
      <p:sp>
        <p:nvSpPr>
          <p:cNvPr id="24" name="AutoShape 16"/>
          <p:cNvSpPr>
            <a:spLocks/>
          </p:cNvSpPr>
          <p:nvPr/>
        </p:nvSpPr>
        <p:spPr bwMode="auto">
          <a:xfrm>
            <a:off x="3895344" y="2638407"/>
            <a:ext cx="1228344" cy="384048"/>
          </a:xfrm>
          <a:prstGeom prst="borderCallout1">
            <a:avLst>
              <a:gd name="adj1" fmla="val 72116"/>
              <a:gd name="adj2" fmla="val -1984"/>
              <a:gd name="adj3" fmla="val 71694"/>
              <a:gd name="adj4" fmla="val -53772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Call site</a:t>
            </a:r>
            <a:endParaRPr lang="en-US" altLang="en-US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5" name="Content Placeholder 22"/>
          <p:cNvSpPr txBox="1">
            <a:spLocks/>
          </p:cNvSpPr>
          <p:nvPr/>
        </p:nvSpPr>
        <p:spPr>
          <a:xfrm>
            <a:off x="5138928" y="2514600"/>
            <a:ext cx="3200399" cy="60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Statement or node where the call appears</a:t>
            </a:r>
          </a:p>
        </p:txBody>
      </p:sp>
      <p:sp>
        <p:nvSpPr>
          <p:cNvPr id="27" name="Content Placeholder 22"/>
          <p:cNvSpPr txBox="1">
            <a:spLocks/>
          </p:cNvSpPr>
          <p:nvPr/>
        </p:nvSpPr>
        <p:spPr>
          <a:xfrm>
            <a:off x="6345936" y="4514088"/>
            <a:ext cx="2645664" cy="31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 smtClean="0">
                <a:solidFill>
                  <a:schemeClr val="tx1"/>
                </a:solidFill>
              </a:rPr>
              <a:t>Variable in the </a:t>
            </a:r>
            <a:r>
              <a:rPr lang="en-US" sz="1800" b="0" dirty="0" err="1" smtClean="0">
                <a:solidFill>
                  <a:schemeClr val="tx1"/>
                </a:solidFill>
              </a:rPr>
              <a:t>callee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sp>
        <p:nvSpPr>
          <p:cNvPr id="28" name="AutoShape 19"/>
          <p:cNvSpPr>
            <a:spLocks/>
          </p:cNvSpPr>
          <p:nvPr/>
        </p:nvSpPr>
        <p:spPr bwMode="auto">
          <a:xfrm>
            <a:off x="3886200" y="1676400"/>
            <a:ext cx="1024128" cy="381000"/>
          </a:xfrm>
          <a:prstGeom prst="borderCallout2">
            <a:avLst>
              <a:gd name="adj1" fmla="val 49048"/>
              <a:gd name="adj2" fmla="val -4081"/>
              <a:gd name="adj3" fmla="val 49048"/>
              <a:gd name="adj4" fmla="val -90538"/>
              <a:gd name="adj5" fmla="val 128095"/>
              <a:gd name="adj6" fmla="val -137428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Caller</a:t>
            </a:r>
            <a:endParaRPr lang="en-US" altLang="en-US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9" name="AutoShape 19"/>
          <p:cNvSpPr>
            <a:spLocks/>
          </p:cNvSpPr>
          <p:nvPr/>
        </p:nvSpPr>
        <p:spPr bwMode="auto">
          <a:xfrm>
            <a:off x="3886200" y="3156857"/>
            <a:ext cx="2478024" cy="381000"/>
          </a:xfrm>
          <a:prstGeom prst="borderCallout2">
            <a:avLst>
              <a:gd name="adj1" fmla="val 52857"/>
              <a:gd name="adj2" fmla="val -1738"/>
              <a:gd name="adj3" fmla="val 52857"/>
              <a:gd name="adj4" fmla="val -26104"/>
              <a:gd name="adj5" fmla="val -12857"/>
              <a:gd name="adj6" fmla="val -37856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Actual parameter</a:t>
            </a:r>
            <a:endParaRPr lang="en-US" altLang="en-US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AutoShape 19"/>
          <p:cNvSpPr>
            <a:spLocks/>
          </p:cNvSpPr>
          <p:nvPr/>
        </p:nvSpPr>
        <p:spPr bwMode="auto">
          <a:xfrm>
            <a:off x="3886200" y="4448629"/>
            <a:ext cx="2478024" cy="381000"/>
          </a:xfrm>
          <a:prstGeom prst="borderCallout2">
            <a:avLst>
              <a:gd name="adj1" fmla="val 52857"/>
              <a:gd name="adj2" fmla="val -1738"/>
              <a:gd name="adj3" fmla="val 52857"/>
              <a:gd name="adj4" fmla="val -32547"/>
              <a:gd name="adj5" fmla="val -28095"/>
              <a:gd name="adj6" fmla="val -44299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arrow" w="med" len="med"/>
          </a:ln>
        </p:spPr>
        <p:txBody>
          <a:bodyPr anchor="ctr"/>
          <a:lstStyle>
            <a:lvl1pPr>
              <a:defRPr sz="2000" b="1">
                <a:solidFill>
                  <a:srgbClr val="FAFD00"/>
                </a:solidFill>
                <a:latin typeface="Times New Roman" pitchFamily="18" charset="0"/>
              </a:defRPr>
            </a:lvl1pPr>
            <a:lvl2pPr marL="742950" indent="-285750">
              <a:defRPr sz="2000" b="1">
                <a:solidFill>
                  <a:srgbClr val="FAFD00"/>
                </a:solidFill>
                <a:latin typeface="Times New Roman" pitchFamily="18" charset="0"/>
              </a:defRPr>
            </a:lvl2pPr>
            <a:lvl3pPr marL="11430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3pPr>
            <a:lvl4pPr marL="16002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4pPr>
            <a:lvl5pPr marL="2057400" indent="-228600">
              <a:defRPr sz="2000" b="1">
                <a:solidFill>
                  <a:srgbClr val="FAFD00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FAFD00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b="0" dirty="0" smtClean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Formal parameter</a:t>
            </a:r>
            <a:endParaRPr lang="en-US" altLang="en-US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04800" y="2703254"/>
            <a:ext cx="3082291" cy="1793875"/>
            <a:chOff x="304800" y="3008054"/>
            <a:chExt cx="3082291" cy="1793875"/>
          </a:xfrm>
        </p:grpSpPr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304800" y="3794621"/>
              <a:ext cx="1865313" cy="615950"/>
              <a:chOff x="169" y="1794"/>
              <a:chExt cx="1175" cy="388"/>
            </a:xfrm>
            <a:noFill/>
          </p:grpSpPr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169" y="1794"/>
                <a:ext cx="935" cy="38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  <a:spcBef>
                    <a:spcPts val="500"/>
                  </a:spcBef>
                </a:pPr>
                <a:r>
                  <a:rPr kumimoji="1" lang="en-US" altLang="zh-CN" b="0" dirty="0" smtClean="0">
                    <a:solidFill>
                      <a:srgbClr val="C00000"/>
                    </a:solidFill>
                    <a:latin typeface="Verdana" charset="0"/>
                    <a:ea typeface="Verdana" charset="0"/>
                    <a:cs typeface="Verdana" charset="0"/>
                  </a:rPr>
                  <a:t>Call interface</a:t>
                </a:r>
                <a:endParaRPr kumimoji="1" lang="en-US" altLang="zh-CN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4" name="Line 22"/>
              <p:cNvSpPr>
                <a:spLocks noChangeShapeType="1"/>
              </p:cNvSpPr>
              <p:nvPr/>
            </p:nvSpPr>
            <p:spPr bwMode="auto">
              <a:xfrm flipH="1">
                <a:off x="1121" y="1941"/>
                <a:ext cx="223" cy="0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/>
              <a:lstStyle/>
              <a:p>
                <a:endParaRPr 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2185353" y="3008054"/>
              <a:ext cx="1201738" cy="17938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1pPr>
              <a:lvl2pPr marL="742950" indent="-28575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2pPr>
              <a:lvl3pPr marL="11430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3pPr>
              <a:lvl4pPr marL="16002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4pPr>
              <a:lvl5pPr marL="2057400" indent="-228600"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FAFD00"/>
                  </a:solidFill>
                  <a:latin typeface="Times New Roman" pitchFamily="18" charset="0"/>
                </a:defRPr>
              </a:lvl9pPr>
            </a:lstStyle>
            <a:p>
              <a:endParaRPr lang="en-US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32" name="Content Placeholder 22"/>
          <p:cNvSpPr txBox="1">
            <a:spLocks/>
          </p:cNvSpPr>
          <p:nvPr/>
        </p:nvSpPr>
        <p:spPr>
          <a:xfrm>
            <a:off x="262129" y="4114800"/>
            <a:ext cx="2002062" cy="1198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mtClean="0">
                <a:solidFill>
                  <a:schemeClr val="tx1"/>
                </a:solidFill>
              </a:rPr>
              <a:t>Mapping of actual to formal parameters</a:t>
            </a:r>
            <a:endParaRPr lang="en-US" sz="1800" b="0" dirty="0" smtClean="0">
              <a:solidFill>
                <a:schemeClr val="tx1"/>
              </a:solidFill>
            </a:endParaRPr>
          </a:p>
        </p:txBody>
      </p:sp>
      <p:sp>
        <p:nvSpPr>
          <p:cNvPr id="33" name="Content Placeholder 22"/>
          <p:cNvSpPr txBox="1">
            <a:spLocks/>
          </p:cNvSpPr>
          <p:nvPr/>
        </p:nvSpPr>
        <p:spPr>
          <a:xfrm>
            <a:off x="731520" y="5410200"/>
            <a:ext cx="7696199" cy="755868"/>
          </a:xfrm>
          <a:prstGeom prst="rect">
            <a:avLst/>
          </a:prstGeom>
          <a:solidFill>
            <a:srgbClr val="000099"/>
          </a:solidFill>
          <a:ln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algn="ctr" fontAlgn="auto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200" b="0" dirty="0" smtClean="0"/>
              <a:t>The criteria require execution from definitions of actual parameters through calls to uses of formal parameters</a:t>
            </a:r>
            <a:endParaRPr lang="en-US" sz="22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2277374" y="-12939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15875" indent="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 uiExpand="1" build="allAtOnce" animBg="1"/>
      <p:bldP spid="6" grpId="0" animBg="1"/>
      <p:bldP spid="10" grpId="0" animBg="1"/>
      <p:bldP spid="19" grpId="0"/>
      <p:bldP spid="20" grpId="0"/>
      <p:bldP spid="22" grpId="0"/>
      <p:bldP spid="24" grpId="0" animBg="1"/>
      <p:bldP spid="25" grpId="0"/>
      <p:bldP spid="27" grpId="0"/>
      <p:bldP spid="28" grpId="0" animBg="1"/>
      <p:bldP spid="29" grpId="0" animBg="1"/>
      <p:bldP spid="30" grpId="0" animBg="1"/>
      <p:bldP spid="32" grpId="0"/>
      <p:bldP spid="33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Data </a:t>
            </a:r>
            <a:r>
              <a:rPr lang="en-US" sz="3800" smtClean="0"/>
              <a:t>Flow Couplings for Call Sites</a:t>
            </a:r>
            <a:endParaRPr lang="en-US" sz="3800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1"/>
            <a:ext cx="8534400" cy="5646739"/>
          </a:xfrm>
        </p:spPr>
        <p:txBody>
          <a:bodyPr>
            <a:normAutofit/>
          </a:bodyPr>
          <a:lstStyle/>
          <a:p>
            <a:pPr marL="15875" lvl="1" indent="0">
              <a:lnSpc>
                <a:spcPct val="90000"/>
              </a:lnSpc>
              <a:spcBef>
                <a:spcPts val="1700"/>
              </a:spcBef>
              <a:buNone/>
            </a:pPr>
            <a:r>
              <a:rPr lang="en-US" sz="2200" dirty="0" smtClean="0"/>
              <a:t>Types of couplings between caller and </a:t>
            </a:r>
            <a:r>
              <a:rPr lang="en-US" sz="2200" dirty="0" err="1" smtClean="0"/>
              <a:t>callee</a:t>
            </a:r>
            <a:r>
              <a:rPr lang="en-US" sz="2200" dirty="0" smtClean="0"/>
              <a:t> units:</a:t>
            </a:r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Parameter coupling</a:t>
            </a:r>
          </a:p>
          <a:p>
            <a:pPr marL="700088" lvl="2" indent="-26035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Defined by parameter passing from caller to </a:t>
            </a:r>
            <a:r>
              <a:rPr lang="en-US" dirty="0" err="1" smtClean="0"/>
              <a:t>callee</a:t>
            </a:r>
            <a:endParaRPr lang="en-US" sz="1800" dirty="0" smtClean="0"/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Return value coupling</a:t>
            </a:r>
          </a:p>
          <a:p>
            <a:pPr marL="685800" lvl="2" indent="-246063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Defined by return value passing from </a:t>
            </a:r>
            <a:r>
              <a:rPr lang="en-US" dirty="0" err="1" smtClean="0"/>
              <a:t>callee</a:t>
            </a:r>
            <a:r>
              <a:rPr lang="en-US" dirty="0" smtClean="0"/>
              <a:t> to caller</a:t>
            </a:r>
            <a:endParaRPr lang="en-US" sz="2200" dirty="0" smtClean="0">
              <a:solidFill>
                <a:srgbClr val="FFFF00"/>
              </a:solidFill>
            </a:endParaRPr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>
                <a:solidFill>
                  <a:srgbClr val="FFFF00"/>
                </a:solidFill>
              </a:rPr>
              <a:t>Shared data coupling</a:t>
            </a:r>
          </a:p>
          <a:p>
            <a:pPr marL="685800" lvl="2" indent="-246063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Defined by shared variables between caller and </a:t>
            </a:r>
            <a:r>
              <a:rPr lang="en-US" dirty="0" err="1" smtClean="0"/>
              <a:t>callee</a:t>
            </a:r>
            <a:endParaRPr lang="en-US" dirty="0"/>
          </a:p>
          <a:p>
            <a:pPr marL="300038" lvl="1" indent="-284163">
              <a:lnSpc>
                <a:spcPct val="90000"/>
              </a:lnSpc>
              <a:spcBef>
                <a:spcPts val="1700"/>
              </a:spcBef>
            </a:pPr>
            <a:r>
              <a:rPr lang="en-US" sz="2200" dirty="0" smtClean="0">
                <a:solidFill>
                  <a:srgbClr val="FFFF00"/>
                </a:solidFill>
              </a:rPr>
              <a:t>External device coupling</a:t>
            </a:r>
            <a:endParaRPr lang="en-US" sz="2200" dirty="0">
              <a:solidFill>
                <a:srgbClr val="FFFF00"/>
              </a:solidFill>
            </a:endParaRPr>
          </a:p>
          <a:p>
            <a:pPr marL="685800" lvl="2" indent="-246063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Defined by shared use of a device by caller and </a:t>
            </a:r>
            <a:r>
              <a:rPr lang="en-US" dirty="0" err="1" smtClean="0"/>
              <a:t>callee</a:t>
            </a:r>
            <a:r>
              <a:rPr lang="en-US" dirty="0" smtClean="0"/>
              <a:t> (e.g., a file)</a:t>
            </a:r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endParaRPr lang="en-US" dirty="0"/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endParaRPr lang="en-US" dirty="0"/>
          </a:p>
          <a:p>
            <a:pPr marL="757238" lvl="2" indent="-317500">
              <a:lnSpc>
                <a:spcPct val="90000"/>
              </a:lnSpc>
              <a:spcBef>
                <a:spcPts val="5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95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  <a:round/>
          <a:headEnd type="none" w="sm" len="sm"/>
          <a:tailEnd type="none" w="sm" len="sm"/>
        </a:ln>
      </a:spPr>
      <a:bodyPr wrap="none" anchor="ctr"/>
      <a:lstStyle>
        <a:defPPr>
          <a:defRPr sz="2000" b="0">
            <a:solidFill>
              <a:srgbClr val="FF0000"/>
            </a:solidFill>
            <a:latin typeface="Verdana" charset="0"/>
            <a:ea typeface="Verdana" charset="0"/>
            <a:cs typeface="Verdana" charset="0"/>
          </a:defRPr>
        </a:defPPr>
      </a:lstStyle>
    </a:spDef>
    <a:txDef>
      <a:spPr/>
      <a:bodyPr vert="horz" lIns="91440" tIns="45720" rIns="91440" bIns="45720" rtlCol="0">
        <a:normAutofit/>
      </a:bodyPr>
      <a:lstStyle>
        <a:defPPr marL="15875" indent="0" fontAlgn="auto">
          <a:lnSpc>
            <a:spcPct val="85000"/>
          </a:lnSpc>
          <a:spcBef>
            <a:spcPts val="0"/>
          </a:spcBef>
          <a:spcAft>
            <a:spcPts val="0"/>
          </a:spcAft>
          <a:buNone/>
          <a:defRPr sz="1800" b="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55977</TotalTime>
  <Words>1359</Words>
  <Application>Microsoft Macintosh PowerPoint</Application>
  <PresentationFormat>On-screen Show (4:3)</PresentationFormat>
  <Paragraphs>244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Apple Braille</vt:lpstr>
      <vt:lpstr>Calibri</vt:lpstr>
      <vt:lpstr>Century Schoolbook</vt:lpstr>
      <vt:lpstr>Gill Sans MT</vt:lpstr>
      <vt:lpstr>MT Extra</vt:lpstr>
      <vt:lpstr>Times New Roman</vt:lpstr>
      <vt:lpstr>Verdana</vt:lpstr>
      <vt:lpstr>Wingdings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Graph Coverage for Design Elements  CS 4501 / 6501  Software Testing</vt:lpstr>
      <vt:lpstr>Structures for Criteria-Based Testing</vt:lpstr>
      <vt:lpstr>Overview</vt:lpstr>
      <vt:lpstr>Call Graph</vt:lpstr>
      <vt:lpstr>Inheritance and Polymorphism</vt:lpstr>
      <vt:lpstr>Coverage on Inheritance Graph</vt:lpstr>
      <vt:lpstr>Data Flow for Design Elements</vt:lpstr>
      <vt:lpstr>Call Site Example</vt:lpstr>
      <vt:lpstr>Data Flow Couplings for Call Sites</vt:lpstr>
      <vt:lpstr>Inter-Procedural DU Pairs</vt:lpstr>
      <vt:lpstr>Inter-Procedural DU Pairs Example</vt:lpstr>
      <vt:lpstr>Inter-Procedural DU Pairs Example</vt:lpstr>
      <vt:lpstr>Coupling DU-Paths and  Coverage Criteria</vt:lpstr>
      <vt:lpstr>Example  Quadratic</vt:lpstr>
      <vt:lpstr>Example: Quadratic  Coupling DU-Pairs</vt:lpstr>
      <vt:lpstr>More Example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4970</cp:revision>
  <cp:lastPrinted>2017-10-10T14:23:51Z</cp:lastPrinted>
  <dcterms:created xsi:type="dcterms:W3CDTF">2017-07-01T01:04:54Z</dcterms:created>
  <dcterms:modified xsi:type="dcterms:W3CDTF">2017-10-24T14:51:17Z</dcterms:modified>
  <cp:category/>
</cp:coreProperties>
</file>